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428" r:id="rId3"/>
    <p:sldId id="298" r:id="rId4"/>
    <p:sldId id="430" r:id="rId5"/>
    <p:sldId id="273" r:id="rId6"/>
    <p:sldId id="277" r:id="rId7"/>
    <p:sldId id="276" r:id="rId8"/>
    <p:sldId id="278" r:id="rId9"/>
    <p:sldId id="280" r:id="rId10"/>
    <p:sldId id="279" r:id="rId11"/>
    <p:sldId id="282" r:id="rId12"/>
    <p:sldId id="281" r:id="rId13"/>
    <p:sldId id="300" r:id="rId14"/>
    <p:sldId id="283" r:id="rId15"/>
    <p:sldId id="284" r:id="rId16"/>
    <p:sldId id="427" r:id="rId17"/>
    <p:sldId id="422" r:id="rId18"/>
    <p:sldId id="429" r:id="rId19"/>
    <p:sldId id="423" r:id="rId20"/>
    <p:sldId id="431" r:id="rId21"/>
    <p:sldId id="432" r:id="rId22"/>
    <p:sldId id="433" r:id="rId23"/>
    <p:sldId id="434" r:id="rId24"/>
    <p:sldId id="435" r:id="rId25"/>
    <p:sldId id="441" r:id="rId26"/>
    <p:sldId id="442" r:id="rId27"/>
    <p:sldId id="438" r:id="rId28"/>
    <p:sldId id="439" r:id="rId29"/>
    <p:sldId id="440" r:id="rId30"/>
    <p:sldId id="443" r:id="rId31"/>
    <p:sldId id="445" r:id="rId32"/>
    <p:sldId id="447" r:id="rId33"/>
    <p:sldId id="450" r:id="rId34"/>
    <p:sldId id="424" r:id="rId35"/>
    <p:sldId id="448" r:id="rId36"/>
    <p:sldId id="391" r:id="rId37"/>
    <p:sldId id="449" r:id="rId38"/>
    <p:sldId id="388" r:id="rId39"/>
    <p:sldId id="425" r:id="rId40"/>
    <p:sldId id="451" r:id="rId41"/>
    <p:sldId id="389" r:id="rId42"/>
    <p:sldId id="452" r:id="rId43"/>
    <p:sldId id="446" r:id="rId44"/>
    <p:sldId id="453" r:id="rId45"/>
    <p:sldId id="454" r:id="rId46"/>
    <p:sldId id="455" r:id="rId47"/>
    <p:sldId id="457" r:id="rId48"/>
    <p:sldId id="45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367"/>
    <p:restoredTop sz="96327"/>
  </p:normalViewPr>
  <p:slideViewPr>
    <p:cSldViewPr snapToGrid="0">
      <p:cViewPr varScale="1">
        <p:scale>
          <a:sx n="116" d="100"/>
          <a:sy n="116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A20-934F-8D63-A68853A4B28A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A20-934F-8D63-A68853A4B28A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CD7-3B44-BF4E-59AE22A33E7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CD7-3B44-BF4E-59AE22A33E7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65F-BF43-BEEF-3AF7291D49AA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2A3-0D40-8544-0BEE75392620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2A3-0D40-8544-0BEE75392620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F-BF43-BEEF-3AF7291D49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4-1044-9FA0-A5192BC32A1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4-1044-9FA0-A5192BC32A1C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134-1044-9FA0-A5192BC32A1C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134-1044-9FA0-A5192BC32A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B51-6643-ADE2-ED4F89BB54F9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B51-6643-ADE2-ED4F89BB54F9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B51-6643-ADE2-ED4F89BB54F9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B51-6643-ADE2-ED4F89BB54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89B39-E6FB-4E4E-BC93-775736662724}" type="datetimeFigureOut">
              <a:rPr lang="en-US" smtClean="0"/>
              <a:t>4/2/24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92F3C-F1D9-4A4E-B05F-0949B96F4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27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76606D-6FC7-472C-8F5D-614CEAE7617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9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39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557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040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35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84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06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153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11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62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10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038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9D81D-7E0E-4A06-BB78-24A3F3A5D490}" type="datetimeFigureOut">
              <a:rPr lang="en-GB" smtClean="0"/>
              <a:t>02/04/2024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1CD5F-0DBF-409E-BBE3-2A601D20B9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2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2.png"/><Relationship Id="rId3" Type="http://schemas.openxmlformats.org/officeDocument/2006/relationships/image" Target="../media/image10.png"/><Relationship Id="rId7" Type="http://schemas.openxmlformats.org/officeDocument/2006/relationships/image" Target="../media/image200.png"/><Relationship Id="rId12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5" Type="http://schemas.openxmlformats.org/officeDocument/2006/relationships/image" Target="../media/image120.png"/><Relationship Id="rId10" Type="http://schemas.openxmlformats.org/officeDocument/2006/relationships/image" Target="../media/image230.png"/><Relationship Id="rId4" Type="http://schemas.openxmlformats.org/officeDocument/2006/relationships/image" Target="../media/image111.png"/><Relationship Id="rId9" Type="http://schemas.openxmlformats.org/officeDocument/2006/relationships/image" Target="../media/image2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86555-02F2-8723-84D4-3C523913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Spatial Models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FEAEDB-B4B8-614B-552E-A9038B425A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AIMS Day 2</a:t>
            </a:r>
          </a:p>
        </p:txBody>
      </p:sp>
    </p:spTree>
    <p:extLst>
      <p:ext uri="{BB962C8B-B14F-4D97-AF65-F5344CB8AC3E}">
        <p14:creationId xmlns:p14="http://schemas.microsoft.com/office/powerpoint/2010/main" val="393463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7796-34E5-7E4E-B5A0-F13FCE95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we include the effect of exposure to infectious populations in other places?</a:t>
                </a:r>
              </a:p>
              <a:p>
                <a:pPr lvl="1"/>
                <a:r>
                  <a:rPr lang="en-US" dirty="0"/>
                  <a:t>Does NOT involve explicit movement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r="-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824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A7796-34E5-7E4E-B5A0-F13FCE95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dt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 do we include the effect of exposure to infectious populations in other places?</a:t>
                </a:r>
              </a:p>
              <a:p>
                <a:pPr lvl="1"/>
                <a:r>
                  <a:rPr lang="en-US" dirty="0"/>
                  <a:t>Account for the number of people infected elsewhere, and time spent there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F21D10-49BC-884F-934C-72C4867C8B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7F8D8E2-AF49-7A4F-B9B1-6181A831CF76}"/>
              </a:ext>
            </a:extLst>
          </p:cNvPr>
          <p:cNvSpPr/>
          <p:nvPr/>
        </p:nvSpPr>
        <p:spPr>
          <a:xfrm>
            <a:off x="2501462" y="1975945"/>
            <a:ext cx="304800" cy="409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3AD76-56E3-5E4A-B770-DAE5CA9EF1D9}"/>
              </a:ext>
            </a:extLst>
          </p:cNvPr>
          <p:cNvSpPr/>
          <p:nvPr/>
        </p:nvSpPr>
        <p:spPr>
          <a:xfrm>
            <a:off x="2196662" y="2695904"/>
            <a:ext cx="304800" cy="409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5FB96E-7B30-604C-ACCE-B108D7E691F2}"/>
              </a:ext>
            </a:extLst>
          </p:cNvPr>
          <p:cNvCxnSpPr>
            <a:cxnSpLocks/>
          </p:cNvCxnSpPr>
          <p:nvPr/>
        </p:nvCxnSpPr>
        <p:spPr>
          <a:xfrm flipH="1" flipV="1">
            <a:off x="2806262" y="2385850"/>
            <a:ext cx="2112579" cy="310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9D4EE7-68AF-F944-8D0A-5210E139C82B}"/>
              </a:ext>
            </a:extLst>
          </p:cNvPr>
          <p:cNvSpPr txBox="1"/>
          <p:nvPr/>
        </p:nvSpPr>
        <p:spPr>
          <a:xfrm>
            <a:off x="4918841" y="2540877"/>
            <a:ext cx="703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Here, transmission is coming entirely from infectious people in patch 1</a:t>
            </a:r>
          </a:p>
        </p:txBody>
      </p:sp>
    </p:spTree>
    <p:extLst>
      <p:ext uri="{BB962C8B-B14F-4D97-AF65-F5344CB8AC3E}">
        <p14:creationId xmlns:p14="http://schemas.microsoft.com/office/powerpoint/2010/main" val="246910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BCBD-840D-CA44-ABE2-F1FB231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a weighted average of where people from patch 1 spend time</a:t>
                </a:r>
              </a:p>
              <a:p>
                <a:r>
                  <a:rPr lang="en-US" dirty="0"/>
                  <a:t>If 50% patch 1, 25% patch 2, 25% patch 3…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(.5∗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554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3BCBD-840D-CA44-ABE2-F1FB23134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be a weighted average of where people from patch 1 spend time</a:t>
                </a:r>
              </a:p>
              <a:p>
                <a:r>
                  <a:rPr lang="en-US" dirty="0"/>
                  <a:t>If 50% patch 1, 25% patch 2, 25% patch 3…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(.5∗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5∗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48F77C-5E20-F24B-A0A9-7586542619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354D811-4151-4C30-A077-1AF5A8A06D37}"/>
              </a:ext>
            </a:extLst>
          </p:cNvPr>
          <p:cNvSpPr/>
          <p:nvPr/>
        </p:nvSpPr>
        <p:spPr>
          <a:xfrm>
            <a:off x="4032570" y="4287085"/>
            <a:ext cx="881508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89C91D-3634-4B91-BDDD-1ECD520EBA39}"/>
              </a:ext>
            </a:extLst>
          </p:cNvPr>
          <p:cNvSpPr/>
          <p:nvPr/>
        </p:nvSpPr>
        <p:spPr>
          <a:xfrm>
            <a:off x="5290143" y="4290454"/>
            <a:ext cx="1215911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AD6820-8C8E-419A-9A6D-0F6849F456D9}"/>
              </a:ext>
            </a:extLst>
          </p:cNvPr>
          <p:cNvSpPr/>
          <p:nvPr/>
        </p:nvSpPr>
        <p:spPr>
          <a:xfrm>
            <a:off x="6791118" y="4290454"/>
            <a:ext cx="1215911" cy="3572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E134B9-8DBA-4348-9D90-B4F0AF4AB706}"/>
                  </a:ext>
                </a:extLst>
              </p:cNvPr>
              <p:cNvSpPr txBox="1"/>
              <p:nvPr/>
            </p:nvSpPr>
            <p:spPr>
              <a:xfrm>
                <a:off x="1965009" y="4779300"/>
                <a:ext cx="2508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E134B9-8DBA-4348-9D90-B4F0AF4AB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009" y="4779300"/>
                <a:ext cx="2508315" cy="369332"/>
              </a:xfrm>
              <a:prstGeom prst="rect">
                <a:avLst/>
              </a:prstGeom>
              <a:blipFill>
                <a:blip r:embed="rId4"/>
                <a:stretch>
                  <a:fillRect l="-194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30D940-05D6-4982-8DAD-A48BF156C04D}"/>
                  </a:ext>
                </a:extLst>
              </p:cNvPr>
              <p:cNvSpPr txBox="1"/>
              <p:nvPr/>
            </p:nvSpPr>
            <p:spPr>
              <a:xfrm>
                <a:off x="4473324" y="5039646"/>
                <a:ext cx="2584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25%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030D940-05D6-4982-8DAD-A48BF156C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324" y="5039646"/>
                <a:ext cx="2584875" cy="369332"/>
              </a:xfrm>
              <a:prstGeom prst="rect">
                <a:avLst/>
              </a:prstGeom>
              <a:blipFill>
                <a:blip r:embed="rId5"/>
                <a:stretch>
                  <a:fillRect l="-212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1AAC52-E2F0-4F8D-B605-71B441FF8BED}"/>
                  </a:ext>
                </a:extLst>
              </p:cNvPr>
              <p:cNvSpPr txBox="1"/>
              <p:nvPr/>
            </p:nvSpPr>
            <p:spPr>
              <a:xfrm>
                <a:off x="6752871" y="5423638"/>
                <a:ext cx="2508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50% of exposure is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1AAC52-E2F0-4F8D-B605-71B441FF8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871" y="5423638"/>
                <a:ext cx="2508315" cy="369332"/>
              </a:xfrm>
              <a:prstGeom prst="rect">
                <a:avLst/>
              </a:prstGeom>
              <a:blipFill>
                <a:blip r:embed="rId6"/>
                <a:stretch>
                  <a:fillRect l="-219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35AEB6-F86F-441E-A28E-95786A1F868D}"/>
              </a:ext>
            </a:extLst>
          </p:cNvPr>
          <p:cNvCxnSpPr/>
          <p:nvPr/>
        </p:nvCxnSpPr>
        <p:spPr>
          <a:xfrm flipV="1">
            <a:off x="3335258" y="4724807"/>
            <a:ext cx="940713" cy="12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B76FCC-2F3A-4814-8C03-27A3380E09E0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765762" y="4759100"/>
            <a:ext cx="132336" cy="28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216511-2ED5-4B2C-9010-0AF5C60209A3}"/>
              </a:ext>
            </a:extLst>
          </p:cNvPr>
          <p:cNvCxnSpPr>
            <a:cxnSpLocks/>
          </p:cNvCxnSpPr>
          <p:nvPr/>
        </p:nvCxnSpPr>
        <p:spPr>
          <a:xfrm flipH="1" flipV="1">
            <a:off x="7552023" y="4734024"/>
            <a:ext cx="302607" cy="726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05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CAB9-34F3-CF4E-8CFC-07972617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7F60E-AC6E-C044-8AF6-8B69AF9199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Alter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weighted average of infectious population in each patch, multiplied by time spent in that patch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 may differ between locations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E7F60E-AC6E-C044-8AF6-8B69AF9199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5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3D69-A79A-5041-B9BE-1EFC36F8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account for space &amp; mobility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4F218-E226-DE40-B28C-7967041D141F}"/>
              </a:ext>
            </a:extLst>
          </p:cNvPr>
          <p:cNvSpPr txBox="1"/>
          <p:nvPr/>
        </p:nvSpPr>
        <p:spPr>
          <a:xfrm>
            <a:off x="6800851" y="2022361"/>
            <a:ext cx="3847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Lagrangian</a:t>
            </a:r>
            <a:r>
              <a:rPr lang="en-US" sz="2800" dirty="0"/>
              <a:t>” 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3DE7-041D-BD4D-A692-0796E9CE6743}"/>
              </a:ext>
            </a:extLst>
          </p:cNvPr>
          <p:cNvSpPr txBox="1"/>
          <p:nvPr/>
        </p:nvSpPr>
        <p:spPr>
          <a:xfrm>
            <a:off x="6800850" y="5795020"/>
            <a:ext cx="5391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Models exposure, tracks “home location”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46FA5-2FBE-FC46-B0D9-E05FD444CFEB}"/>
              </a:ext>
            </a:extLst>
          </p:cNvPr>
          <p:cNvSpPr txBox="1"/>
          <p:nvPr/>
        </p:nvSpPr>
        <p:spPr>
          <a:xfrm>
            <a:off x="427327" y="5463347"/>
            <a:ext cx="5391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Moves people explicitly, when they move they are associated with a new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E2B8B-4B0A-4647-A41D-3472C92BA6CD}"/>
              </a:ext>
            </a:extLst>
          </p:cNvPr>
          <p:cNvSpPr txBox="1"/>
          <p:nvPr/>
        </p:nvSpPr>
        <p:spPr>
          <a:xfrm>
            <a:off x="975492" y="2022361"/>
            <a:ext cx="340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“Eulerian” movement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ACE618E-419A-4223-9420-7812207BF50A}"/>
                  </a:ext>
                </a:extLst>
              </p:cNvPr>
              <p:cNvSpPr/>
              <p:nvPr/>
            </p:nvSpPr>
            <p:spPr>
              <a:xfrm>
                <a:off x="7399903" y="3364329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ACE618E-419A-4223-9420-7812207BF5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9903" y="3364329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24BC6-760B-4A95-BECD-7A064FAE627A}"/>
                  </a:ext>
                </a:extLst>
              </p:cNvPr>
              <p:cNvSpPr/>
              <p:nvPr/>
            </p:nvSpPr>
            <p:spPr>
              <a:xfrm>
                <a:off x="9988066" y="332379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FE24BC6-760B-4A95-BECD-7A064FAE6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66" y="3323792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A5ECDF-6A8C-4D06-ACCF-E64EE26B5B81}"/>
                  </a:ext>
                </a:extLst>
              </p:cNvPr>
              <p:cNvSpPr/>
              <p:nvPr/>
            </p:nvSpPr>
            <p:spPr>
              <a:xfrm>
                <a:off x="8702806" y="3329014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3A5ECDF-6A8C-4D06-ACCF-E64EE26B5B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806" y="3329014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3A6BF5-41E2-495D-A699-623B7B86E069}"/>
                  </a:ext>
                </a:extLst>
              </p:cNvPr>
              <p:cNvSpPr/>
              <p:nvPr/>
            </p:nvSpPr>
            <p:spPr>
              <a:xfrm>
                <a:off x="7393586" y="459002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3A6BF5-41E2-495D-A699-623B7B86E0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86" y="4590023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2B2D84-ED16-4DDD-B472-FA9433630AED}"/>
                  </a:ext>
                </a:extLst>
              </p:cNvPr>
              <p:cNvSpPr/>
              <p:nvPr/>
            </p:nvSpPr>
            <p:spPr>
              <a:xfrm>
                <a:off x="9988066" y="46013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2B2D84-ED16-4DDD-B472-FA9433630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8066" y="4601341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7B118-3863-4B9D-A94C-D800C5AD204B}"/>
                  </a:ext>
                </a:extLst>
              </p:cNvPr>
              <p:cNvSpPr/>
              <p:nvPr/>
            </p:nvSpPr>
            <p:spPr>
              <a:xfrm>
                <a:off x="8663531" y="459002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7B118-3863-4B9D-A94C-D800C5AD2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531" y="4590023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U-Turn Arrow 14">
            <a:extLst>
              <a:ext uri="{FF2B5EF4-FFF2-40B4-BE49-F238E27FC236}">
                <a16:creationId xmlns:a16="http://schemas.microsoft.com/office/drawing/2014/main" id="{C31D1226-846A-43C7-A179-EDF25C9620C0}"/>
              </a:ext>
            </a:extLst>
          </p:cNvPr>
          <p:cNvSpPr/>
          <p:nvPr/>
        </p:nvSpPr>
        <p:spPr>
          <a:xfrm rot="20811516" flipH="1">
            <a:off x="8176921" y="3127220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4CD3913-D1F9-47A5-B246-C9CF7F3BB9CA}"/>
              </a:ext>
            </a:extLst>
          </p:cNvPr>
          <p:cNvCxnSpPr>
            <a:cxnSpLocks/>
          </p:cNvCxnSpPr>
          <p:nvPr/>
        </p:nvCxnSpPr>
        <p:spPr>
          <a:xfrm flipV="1">
            <a:off x="9396795" y="363478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B0C328-2A86-4B29-ACED-337B95208990}"/>
              </a:ext>
            </a:extLst>
          </p:cNvPr>
          <p:cNvCxnSpPr>
            <a:cxnSpLocks/>
          </p:cNvCxnSpPr>
          <p:nvPr/>
        </p:nvCxnSpPr>
        <p:spPr>
          <a:xfrm flipV="1">
            <a:off x="8080710" y="3631109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CAE728E-F36E-477F-83D7-24142919B48A}"/>
              </a:ext>
            </a:extLst>
          </p:cNvPr>
          <p:cNvCxnSpPr>
            <a:cxnSpLocks/>
          </p:cNvCxnSpPr>
          <p:nvPr/>
        </p:nvCxnSpPr>
        <p:spPr>
          <a:xfrm flipV="1">
            <a:off x="8079448" y="488353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56DCE4-F669-4F10-B8A9-F0C2AEFF64C7}"/>
              </a:ext>
            </a:extLst>
          </p:cNvPr>
          <p:cNvCxnSpPr>
            <a:cxnSpLocks/>
          </p:cNvCxnSpPr>
          <p:nvPr/>
        </p:nvCxnSpPr>
        <p:spPr>
          <a:xfrm flipV="1">
            <a:off x="9362734" y="4883516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U-Turn Arrow 14">
            <a:extLst>
              <a:ext uri="{FF2B5EF4-FFF2-40B4-BE49-F238E27FC236}">
                <a16:creationId xmlns:a16="http://schemas.microsoft.com/office/drawing/2014/main" id="{331A9081-6A9E-494D-BEEB-683206DFC715}"/>
              </a:ext>
            </a:extLst>
          </p:cNvPr>
          <p:cNvSpPr/>
          <p:nvPr/>
        </p:nvSpPr>
        <p:spPr>
          <a:xfrm rot="788484" flipH="1" flipV="1">
            <a:off x="8182779" y="5119311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F80D3D-A6B0-45AE-B4B8-FC6E008EBB2A}"/>
              </a:ext>
            </a:extLst>
          </p:cNvPr>
          <p:cNvCxnSpPr>
            <a:cxnSpLocks/>
          </p:cNvCxnSpPr>
          <p:nvPr/>
        </p:nvCxnSpPr>
        <p:spPr>
          <a:xfrm flipH="1" flipV="1">
            <a:off x="8267541" y="3842799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27DDFD3-DA78-4B43-99AF-7F0D5DA7C76D}"/>
              </a:ext>
            </a:extLst>
          </p:cNvPr>
          <p:cNvCxnSpPr>
            <a:cxnSpLocks/>
          </p:cNvCxnSpPr>
          <p:nvPr/>
        </p:nvCxnSpPr>
        <p:spPr>
          <a:xfrm flipH="1">
            <a:off x="8309943" y="4010484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C150D4-D12F-4EF2-99B7-144DCBEE45B2}"/>
                  </a:ext>
                </a:extLst>
              </p:cNvPr>
              <p:cNvSpPr/>
              <p:nvPr/>
            </p:nvSpPr>
            <p:spPr>
              <a:xfrm>
                <a:off x="1614873" y="3006147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C150D4-D12F-4EF2-99B7-144DCBEE4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873" y="3006147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F2C09B-C624-4F65-A220-268844793EA0}"/>
                  </a:ext>
                </a:extLst>
              </p:cNvPr>
              <p:cNvSpPr/>
              <p:nvPr/>
            </p:nvSpPr>
            <p:spPr>
              <a:xfrm>
                <a:off x="4203036" y="2965610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FF2C09B-C624-4F65-A220-268844793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036" y="2965610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19F526-43E9-4D76-A9EC-BBA2781568CF}"/>
                  </a:ext>
                </a:extLst>
              </p:cNvPr>
              <p:cNvSpPr/>
              <p:nvPr/>
            </p:nvSpPr>
            <p:spPr>
              <a:xfrm>
                <a:off x="2917776" y="297083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019F526-43E9-4D76-A9EC-BBA278156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776" y="2970832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AC20F2-AC8D-405D-A72F-876F6DCD9756}"/>
              </a:ext>
            </a:extLst>
          </p:cNvPr>
          <p:cNvCxnSpPr>
            <a:cxnSpLocks/>
          </p:cNvCxnSpPr>
          <p:nvPr/>
        </p:nvCxnSpPr>
        <p:spPr>
          <a:xfrm>
            <a:off x="2022601" y="3667876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3D099C-987D-4D5C-8A35-426EF1772D43}"/>
              </a:ext>
            </a:extLst>
          </p:cNvPr>
          <p:cNvCxnSpPr>
            <a:cxnSpLocks/>
          </p:cNvCxnSpPr>
          <p:nvPr/>
        </p:nvCxnSpPr>
        <p:spPr>
          <a:xfrm flipV="1">
            <a:off x="1866190" y="3667876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2390C4B-7559-4172-969B-4B0F78C4C066}"/>
              </a:ext>
            </a:extLst>
          </p:cNvPr>
          <p:cNvCxnSpPr>
            <a:cxnSpLocks/>
          </p:cNvCxnSpPr>
          <p:nvPr/>
        </p:nvCxnSpPr>
        <p:spPr>
          <a:xfrm>
            <a:off x="3331402" y="3667876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527C27-4229-437A-A7FF-262FC55A163A}"/>
              </a:ext>
            </a:extLst>
          </p:cNvPr>
          <p:cNvCxnSpPr>
            <a:cxnSpLocks/>
          </p:cNvCxnSpPr>
          <p:nvPr/>
        </p:nvCxnSpPr>
        <p:spPr>
          <a:xfrm flipV="1">
            <a:off x="3174991" y="3667876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40D20-8818-4080-8BF6-A5D9E5C43000}"/>
              </a:ext>
            </a:extLst>
          </p:cNvPr>
          <p:cNvCxnSpPr>
            <a:cxnSpLocks/>
          </p:cNvCxnSpPr>
          <p:nvPr/>
        </p:nvCxnSpPr>
        <p:spPr>
          <a:xfrm>
            <a:off x="4599962" y="3667877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4B2C3E-C03C-4031-B287-0C36C41EAAE3}"/>
              </a:ext>
            </a:extLst>
          </p:cNvPr>
          <p:cNvCxnSpPr>
            <a:cxnSpLocks/>
          </p:cNvCxnSpPr>
          <p:nvPr/>
        </p:nvCxnSpPr>
        <p:spPr>
          <a:xfrm flipV="1">
            <a:off x="4443551" y="3667877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DA973C-397F-486C-9D9E-95E5D8D2CA01}"/>
                  </a:ext>
                </a:extLst>
              </p:cNvPr>
              <p:cNvSpPr/>
              <p:nvPr/>
            </p:nvSpPr>
            <p:spPr>
              <a:xfrm>
                <a:off x="1608556" y="42318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BDA973C-397F-486C-9D9E-95E5D8D2CA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556" y="4231841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9BB3600-D0A5-41F2-A230-DBB3948ED881}"/>
                  </a:ext>
                </a:extLst>
              </p:cNvPr>
              <p:cNvSpPr/>
              <p:nvPr/>
            </p:nvSpPr>
            <p:spPr>
              <a:xfrm>
                <a:off x="4203036" y="4243159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9BB3600-D0A5-41F2-A230-DBB3948ED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036" y="4243159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7E90C4D-4D9C-4F39-8922-2FA1C85613D6}"/>
                  </a:ext>
                </a:extLst>
              </p:cNvPr>
              <p:cNvSpPr/>
              <p:nvPr/>
            </p:nvSpPr>
            <p:spPr>
              <a:xfrm>
                <a:off x="2878501" y="423184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7E90C4D-4D9C-4F39-8922-2FA1C8561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501" y="4231841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U-Turn Arrow 14">
            <a:extLst>
              <a:ext uri="{FF2B5EF4-FFF2-40B4-BE49-F238E27FC236}">
                <a16:creationId xmlns:a16="http://schemas.microsoft.com/office/drawing/2014/main" id="{B628A7BF-AEF3-4DEB-8093-A24C45FF93EB}"/>
              </a:ext>
            </a:extLst>
          </p:cNvPr>
          <p:cNvSpPr/>
          <p:nvPr/>
        </p:nvSpPr>
        <p:spPr>
          <a:xfrm rot="20811516" flipH="1">
            <a:off x="2391891" y="2769038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2D40189-927D-4E86-BD34-E7EDBC76F507}"/>
              </a:ext>
            </a:extLst>
          </p:cNvPr>
          <p:cNvCxnSpPr>
            <a:cxnSpLocks/>
          </p:cNvCxnSpPr>
          <p:nvPr/>
        </p:nvCxnSpPr>
        <p:spPr>
          <a:xfrm flipV="1">
            <a:off x="3611765" y="3276602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E5E8A9-6BBB-4D8D-84F7-5C5809BA09D6}"/>
              </a:ext>
            </a:extLst>
          </p:cNvPr>
          <p:cNvCxnSpPr>
            <a:cxnSpLocks/>
          </p:cNvCxnSpPr>
          <p:nvPr/>
        </p:nvCxnSpPr>
        <p:spPr>
          <a:xfrm flipV="1">
            <a:off x="2295680" y="3272927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D2D0538-DE46-4DB4-83BD-BFF721AA898B}"/>
              </a:ext>
            </a:extLst>
          </p:cNvPr>
          <p:cNvCxnSpPr>
            <a:cxnSpLocks/>
          </p:cNvCxnSpPr>
          <p:nvPr/>
        </p:nvCxnSpPr>
        <p:spPr>
          <a:xfrm flipV="1">
            <a:off x="2294418" y="4525352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E6F12C-5EE4-4118-A1BD-9586B1D27C93}"/>
              </a:ext>
            </a:extLst>
          </p:cNvPr>
          <p:cNvCxnSpPr>
            <a:cxnSpLocks/>
          </p:cNvCxnSpPr>
          <p:nvPr/>
        </p:nvCxnSpPr>
        <p:spPr>
          <a:xfrm flipV="1">
            <a:off x="3577704" y="452533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U-Turn Arrow 14">
            <a:extLst>
              <a:ext uri="{FF2B5EF4-FFF2-40B4-BE49-F238E27FC236}">
                <a16:creationId xmlns:a16="http://schemas.microsoft.com/office/drawing/2014/main" id="{C22ECC4A-7E35-49E9-A1DB-F460FD3EF526}"/>
              </a:ext>
            </a:extLst>
          </p:cNvPr>
          <p:cNvSpPr/>
          <p:nvPr/>
        </p:nvSpPr>
        <p:spPr>
          <a:xfrm rot="788484" flipH="1" flipV="1">
            <a:off x="2397749" y="4761129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77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C15D-0F88-55B8-8D5A-8089B17C1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590B7-FC76-E545-95CA-E413E9AC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did you observe with/without movement?</a:t>
            </a:r>
          </a:p>
          <a:p>
            <a:r>
              <a:rPr lang="en-US" dirty="0"/>
              <a:t>What do you think was happening?</a:t>
            </a:r>
          </a:p>
        </p:txBody>
      </p:sp>
    </p:spTree>
    <p:extLst>
      <p:ext uri="{BB962C8B-B14F-4D97-AF65-F5344CB8AC3E}">
        <p14:creationId xmlns:p14="http://schemas.microsoft.com/office/powerpoint/2010/main" val="2399661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use mobility to combat disease?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781532" cy="4351338"/>
          </a:xfrm>
        </p:spPr>
        <p:txBody>
          <a:bodyPr/>
          <a:lstStyle/>
          <a:p>
            <a:r>
              <a:rPr lang="en-GB" dirty="0"/>
              <a:t>Identify areas that are receiving lots of cases, or exporting lots of cases</a:t>
            </a:r>
          </a:p>
          <a:p>
            <a:r>
              <a:rPr lang="en-GB" dirty="0"/>
              <a:t>Predict how quickly disease will spread during an outbreak</a:t>
            </a:r>
          </a:p>
          <a:p>
            <a:r>
              <a:rPr lang="en-GB" dirty="0"/>
              <a:t>Identify potential </a:t>
            </a:r>
            <a:r>
              <a:rPr lang="en-GB" dirty="0" err="1"/>
              <a:t>superspreaders</a:t>
            </a:r>
            <a:r>
              <a:rPr lang="en-GB" dirty="0"/>
              <a:t>, which communities/people infected people will visit</a:t>
            </a:r>
          </a:p>
          <a:p>
            <a:pPr lvl="1"/>
            <a:r>
              <a:rPr lang="en-GB" dirty="0"/>
              <a:t>Social network analysis</a:t>
            </a:r>
          </a:p>
        </p:txBody>
      </p:sp>
      <p:pic>
        <p:nvPicPr>
          <p:cNvPr id="4098" name="Picture 2" descr="W_Africa_trips-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732" y="3634615"/>
            <a:ext cx="5572268" cy="254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2" t="10873" r="15803" b="14727"/>
          <a:stretch/>
        </p:blipFill>
        <p:spPr bwMode="auto">
          <a:xfrm>
            <a:off x="7141220" y="1441007"/>
            <a:ext cx="5050780" cy="2193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wpc="http://schemas.microsoft.com/office/word/2010/wordprocessingCanvas"/>
            </a:ext>
          </a:extLst>
        </p:spPr>
      </p:pic>
    </p:spTree>
    <p:extLst>
      <p:ext uri="{BB962C8B-B14F-4D97-AF65-F5344CB8AC3E}">
        <p14:creationId xmlns:p14="http://schemas.microsoft.com/office/powerpoint/2010/main" val="151473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8246-6086-C140-33CA-CF7A7D4DA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more appropriate?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1DB7F-0082-127B-919A-2626C351C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Eulerian: Physically moves people between patches; longer-term mobility</a:t>
            </a:r>
          </a:p>
          <a:p>
            <a:r>
              <a:rPr lang="en-US" dirty="0" err="1"/>
              <a:t>Lagrangian</a:t>
            </a:r>
            <a:r>
              <a:rPr lang="en-US" dirty="0"/>
              <a:t>: Exposure-based, time spent in places; retain residence</a:t>
            </a:r>
          </a:p>
          <a:p>
            <a:r>
              <a:rPr lang="en-US" dirty="0"/>
              <a:t>Each carries pros/cons</a:t>
            </a:r>
          </a:p>
          <a:p>
            <a:pPr lvl="1"/>
            <a:r>
              <a:rPr lang="en-US" dirty="0"/>
              <a:t>Which would you think to use for the following:</a:t>
            </a:r>
          </a:p>
          <a:p>
            <a:pPr lvl="2"/>
            <a:r>
              <a:rPr lang="en-US" dirty="0"/>
              <a:t>Malaria transmission within a province, where people may travel to nearby places with high mosquito densities during the day</a:t>
            </a:r>
          </a:p>
          <a:p>
            <a:pPr lvl="2"/>
            <a:r>
              <a:rPr lang="en-US" dirty="0"/>
              <a:t>Spread of an emerging disease from one country to another</a:t>
            </a:r>
          </a:p>
          <a:p>
            <a:pPr lvl="2"/>
            <a:r>
              <a:rPr lang="en-US" dirty="0"/>
              <a:t>Neighborhood-level spread of dengue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47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other pieces…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all data fit for the question considered</a:t>
            </a:r>
          </a:p>
          <a:p>
            <a:pPr lvl="1"/>
            <a:r>
              <a:rPr lang="en-GB" dirty="0"/>
              <a:t>Ex. GPS tracker data: Very detailed, but often only cover 1-2 weeks</a:t>
            </a:r>
          </a:p>
          <a:p>
            <a:pPr lvl="1"/>
            <a:r>
              <a:rPr lang="en-GB" dirty="0"/>
              <a:t>Shipping statistics: Cover long periods but not spatially refined</a:t>
            </a:r>
          </a:p>
        </p:txBody>
      </p:sp>
      <p:pic>
        <p:nvPicPr>
          <p:cNvPr id="4" name="Picture 2" descr="fig1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276" y="3543847"/>
            <a:ext cx="6279448" cy="331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00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468D6-1572-F50A-106A-FA578188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D23CA-EA79-1342-4EFA-F91D1A9A4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”</a:t>
            </a:r>
            <a:r>
              <a:rPr lang="en-US" dirty="0" err="1"/>
              <a:t>Lagrangian</a:t>
            </a:r>
            <a:r>
              <a:rPr lang="en-US" dirty="0"/>
              <a:t>” models</a:t>
            </a:r>
          </a:p>
          <a:p>
            <a:r>
              <a:rPr lang="en-US" dirty="0"/>
              <a:t>Discuss potential sources of data we can use to inform spatial models</a:t>
            </a:r>
          </a:p>
        </p:txBody>
      </p:sp>
    </p:spTree>
    <p:extLst>
      <p:ext uri="{BB962C8B-B14F-4D97-AF65-F5344CB8AC3E}">
        <p14:creationId xmlns:p14="http://schemas.microsoft.com/office/powerpoint/2010/main" val="110812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79C66-1A11-61D7-B81F-D5F14234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pieces…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A70A-43A9-D5E7-154D-9A640291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kind of model does your data permit?</a:t>
            </a:r>
          </a:p>
          <a:p>
            <a:pPr lvl="1"/>
            <a:r>
              <a:rPr lang="en-US" dirty="0"/>
              <a:t>Typically, reported as “adjacency matrices”</a:t>
            </a:r>
          </a:p>
        </p:txBody>
      </p:sp>
      <p:sp>
        <p:nvSpPr>
          <p:cNvPr id="4" name="AutoShape 2" descr="Adjacency Matrix -- from Wolfram MathWorld">
            <a:extLst>
              <a:ext uri="{FF2B5EF4-FFF2-40B4-BE49-F238E27FC236}">
                <a16:creationId xmlns:a16="http://schemas.microsoft.com/office/drawing/2014/main" id="{5CCD57EA-FA2C-4883-9C03-5A8D862C01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06CFF-50D6-F06E-07ED-CEEFBC0FD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0" y="2946400"/>
            <a:ext cx="5981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45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886C-0FAF-E0CD-FDDA-2FEA2C63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other pieces…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9D43C-A15E-27A5-AD5E-A801A3DF4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321" y="1835564"/>
            <a:ext cx="10515600" cy="4351338"/>
          </a:xfrm>
        </p:spPr>
        <p:txBody>
          <a:bodyPr/>
          <a:lstStyle/>
          <a:p>
            <a:r>
              <a:rPr lang="en-US" dirty="0"/>
              <a:t>Is there spatial variation in transmission rate?</a:t>
            </a:r>
          </a:p>
          <a:p>
            <a:pPr lvl="1"/>
            <a:r>
              <a:rPr lang="en-US" dirty="0"/>
              <a:t>How can you estimate this?</a:t>
            </a:r>
          </a:p>
          <a:p>
            <a:pPr lvl="1"/>
            <a:r>
              <a:rPr lang="en-US" dirty="0"/>
              <a:t>(Make sure to account for uncertainty)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6A84198-33C1-4815-66E5-BAC87A9CD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5956"/>
            <a:ext cx="1453805" cy="29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1722D90E-7DF7-9E9F-20FA-FF77E12E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820" y="4114800"/>
            <a:ext cx="4176570" cy="266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DF1F43DE-F0E4-C6BB-FC8A-A44C257F19DF}"/>
              </a:ext>
            </a:extLst>
          </p:cNvPr>
          <p:cNvSpPr/>
          <p:nvPr/>
        </p:nvSpPr>
        <p:spPr>
          <a:xfrm>
            <a:off x="1777643" y="5371378"/>
            <a:ext cx="546196" cy="2939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3918DBB7-4DB4-22A7-A68A-5C5A34809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94" y="4114800"/>
            <a:ext cx="4227206" cy="273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EDC98701-C702-E188-D5AE-A10B274C1251}"/>
              </a:ext>
            </a:extLst>
          </p:cNvPr>
          <p:cNvSpPr/>
          <p:nvPr/>
        </p:nvSpPr>
        <p:spPr>
          <a:xfrm>
            <a:off x="7241036" y="5334513"/>
            <a:ext cx="546196" cy="2939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3FA8E4-0B0E-BC2E-513F-3F03A416FFB0}"/>
              </a:ext>
            </a:extLst>
          </p:cNvPr>
          <p:cNvSpPr txBox="1"/>
          <p:nvPr/>
        </p:nvSpPr>
        <p:spPr>
          <a:xfrm>
            <a:off x="3110293" y="3802480"/>
            <a:ext cx="609765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b="0" i="0" dirty="0">
                <a:effectLst/>
                <a:latin typeface="Open Sans" panose="020B0606030504020204" pitchFamily="34" charset="0"/>
              </a:rPr>
              <a:t>Mapping Risk of Malaria Transmission in Mainland Portugal Using a Mathematical Modelling Approach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202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E313E-6558-23B3-BA86-15DD5560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variation in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3F918-2141-DAD3-C714-664CA8F79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Occurs for a variety of reasons</a:t>
            </a:r>
          </a:p>
          <a:p>
            <a:pPr lvl="1"/>
            <a:r>
              <a:rPr lang="en-US" dirty="0"/>
              <a:t>Vector density</a:t>
            </a:r>
          </a:p>
          <a:p>
            <a:pPr lvl="1"/>
            <a:r>
              <a:rPr lang="en-US" dirty="0"/>
              <a:t>Population density</a:t>
            </a:r>
          </a:p>
          <a:p>
            <a:pPr lvl="1"/>
            <a:r>
              <a:rPr lang="en-US" dirty="0"/>
              <a:t>Social/cultural/economic factors</a:t>
            </a:r>
          </a:p>
        </p:txBody>
      </p:sp>
    </p:spTree>
    <p:extLst>
      <p:ext uri="{BB962C8B-B14F-4D97-AF65-F5344CB8AC3E}">
        <p14:creationId xmlns:p14="http://schemas.microsoft.com/office/powerpoint/2010/main" val="99612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8930-CD52-94C3-6DDF-1F9CA491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0ED2-F41A-382F-585A-AE2B53894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ACD8BD-9BC2-B84D-5931-C3ED450EC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763"/>
            <a:ext cx="12192000" cy="647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55D01A-767D-08B6-CADC-6BE775B66C0C}"/>
              </a:ext>
            </a:extLst>
          </p:cNvPr>
          <p:cNvSpPr txBox="1"/>
          <p:nvPr/>
        </p:nvSpPr>
        <p:spPr>
          <a:xfrm>
            <a:off x="1707044" y="0"/>
            <a:ext cx="86197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Analyzing the spatial determinants of local Covid-19 transmission in the United States</a:t>
            </a:r>
          </a:p>
          <a:p>
            <a:pPr algn="l"/>
            <a:b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</a:br>
            <a:endParaRPr lang="en-US" b="0" i="0" dirty="0">
              <a:solidFill>
                <a:srgbClr val="1F1F1F"/>
              </a:solidFill>
              <a:effectLst/>
              <a:latin typeface="ElsevierSans"/>
            </a:endParaRPr>
          </a:p>
        </p:txBody>
      </p:sp>
    </p:spTree>
    <p:extLst>
      <p:ext uri="{BB962C8B-B14F-4D97-AF65-F5344CB8AC3E}">
        <p14:creationId xmlns:p14="http://schemas.microsoft.com/office/powerpoint/2010/main" val="142526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C9D83-C149-B86C-B84A-F116F5A2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 pieces together…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4D0A6-5CAA-8441-CFA4-FA6ECCD14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we formulate our model we ask…</a:t>
            </a:r>
          </a:p>
          <a:p>
            <a:r>
              <a:rPr lang="en-US" dirty="0"/>
              <a:t>What population am I modeling? </a:t>
            </a:r>
          </a:p>
          <a:p>
            <a:r>
              <a:rPr lang="en-US" dirty="0"/>
              <a:t>What interventions do I want to model?</a:t>
            </a:r>
          </a:p>
          <a:p>
            <a:r>
              <a:rPr lang="en-US" dirty="0"/>
              <a:t>What is a reasonable patch size?</a:t>
            </a:r>
          </a:p>
          <a:p>
            <a:pPr lvl="1"/>
            <a:r>
              <a:rPr lang="en-US" dirty="0"/>
              <a:t>Important to consider intervention potential</a:t>
            </a:r>
          </a:p>
          <a:p>
            <a:r>
              <a:rPr lang="en-US" dirty="0"/>
              <a:t>What data can I reasonably obtain?</a:t>
            </a:r>
          </a:p>
          <a:p>
            <a:pPr lvl="1"/>
            <a:r>
              <a:rPr lang="en-US" dirty="0"/>
              <a:t>Mobility data</a:t>
            </a:r>
          </a:p>
          <a:p>
            <a:pPr lvl="1"/>
            <a:r>
              <a:rPr lang="en-US" dirty="0"/>
              <a:t>Spatial data</a:t>
            </a:r>
          </a:p>
          <a:p>
            <a:pPr lvl="1"/>
            <a:r>
              <a:rPr lang="en-US" dirty="0"/>
              <a:t>Intervention efficacy data</a:t>
            </a:r>
          </a:p>
          <a:p>
            <a:r>
              <a:rPr lang="en-US" dirty="0"/>
              <a:t>Then–What kind of model would I want to use?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923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35757" cy="1325563"/>
          </a:xfrm>
        </p:spPr>
        <p:txBody>
          <a:bodyPr/>
          <a:lstStyle/>
          <a:p>
            <a:r>
              <a:rPr lang="en-GB" dirty="0"/>
              <a:t>Europe in a </a:t>
            </a:r>
            <a:r>
              <a:rPr lang="en-GB" dirty="0" err="1"/>
              <a:t>multipatch</a:t>
            </a:r>
            <a:r>
              <a:rPr lang="en-GB" dirty="0"/>
              <a:t> SEIR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606901" cy="4351338"/>
          </a:xfrm>
        </p:spPr>
        <p:txBody>
          <a:bodyPr>
            <a:normAutofit/>
          </a:bodyPr>
          <a:lstStyle/>
          <a:p>
            <a:r>
              <a:rPr lang="en-GB" b="1" dirty="0"/>
              <a:t>Exit strategies and international cooperation</a:t>
            </a:r>
          </a:p>
          <a:p>
            <a:r>
              <a:rPr lang="en-GB" dirty="0"/>
              <a:t>What is the difference between synchronized and asynchronized phased lockdowns?</a:t>
            </a:r>
          </a:p>
          <a:p>
            <a:r>
              <a:rPr lang="en-GB" dirty="0"/>
              <a:t>https://</a:t>
            </a:r>
            <a:r>
              <a:rPr lang="en-GB" dirty="0" err="1"/>
              <a:t>www.science.org</a:t>
            </a:r>
            <a:r>
              <a:rPr lang="en-GB" dirty="0"/>
              <a:t>/</a:t>
            </a:r>
            <a:r>
              <a:rPr lang="en-GB" dirty="0" err="1"/>
              <a:t>doi</a:t>
            </a:r>
            <a:r>
              <a:rPr lang="en-GB" dirty="0"/>
              <a:t>/10.1126/science.abc5096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125280" y="365125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43660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105255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67196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148536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5717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199523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227327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161859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100459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7241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231160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9125280" y="3625531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369701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431296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393237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474577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38321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525564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553368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4878997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426499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39845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557200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>
            <a:off x="10314999" y="1995234"/>
            <a:ext cx="0" cy="275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8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303814" cy="1325563"/>
          </a:xfrm>
        </p:spPr>
        <p:txBody>
          <a:bodyPr>
            <a:normAutofit/>
          </a:bodyPr>
          <a:lstStyle/>
          <a:p>
            <a:r>
              <a:rPr lang="en-GB" dirty="0"/>
              <a:t>Europe in a </a:t>
            </a:r>
            <a:r>
              <a:rPr lang="en-GB" dirty="0" err="1"/>
              <a:t>multipatch</a:t>
            </a:r>
            <a:r>
              <a:rPr lang="en-GB" dirty="0"/>
              <a:t> SEIR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parameterize a </a:t>
            </a:r>
            <a:r>
              <a:rPr lang="en-GB" dirty="0" err="1"/>
              <a:t>multipatch</a:t>
            </a:r>
            <a:r>
              <a:rPr lang="en-GB" dirty="0"/>
              <a:t> SEIR model, we need:</a:t>
            </a:r>
          </a:p>
          <a:p>
            <a:pPr lvl="1"/>
            <a:r>
              <a:rPr lang="en-GB" dirty="0"/>
              <a:t>Movement between countries</a:t>
            </a:r>
          </a:p>
          <a:p>
            <a:pPr lvl="1"/>
            <a:r>
              <a:rPr lang="en-GB" dirty="0"/>
              <a:t>Relative rates of transmission per country</a:t>
            </a:r>
          </a:p>
          <a:p>
            <a:pPr lvl="1"/>
            <a:r>
              <a:rPr lang="en-GB" dirty="0"/>
              <a:t>Effectiveness of interventions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9125280" y="365125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43660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1052555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67196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148536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5717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199523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2273278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161859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100459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72418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2311603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9125280" y="3625531"/>
            <a:ext cx="2842041" cy="2639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706" y="369701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253" y="4312961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90" y="393237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089" y="474577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713" y="38321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999" y="5255640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46" y="5533684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808" y="4878997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855" y="426499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8" y="3984586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and, man, mens room, person, u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565" y="5572009"/>
            <a:ext cx="480774" cy="48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Arrow Connector 27"/>
          <p:cNvCxnSpPr/>
          <p:nvPr/>
        </p:nvCxnSpPr>
        <p:spPr>
          <a:xfrm>
            <a:off x="10314999" y="1995234"/>
            <a:ext cx="0" cy="2750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741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 between countries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60571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Data: Mobile phone/Smartphone data</a:t>
            </a:r>
          </a:p>
          <a:p>
            <a:pPr lvl="1"/>
            <a:r>
              <a:rPr lang="en-GB" dirty="0"/>
              <a:t>Baseline patterns, Jan-Feb 2020</a:t>
            </a:r>
          </a:p>
          <a:p>
            <a:r>
              <a:rPr lang="en-GB" dirty="0"/>
              <a:t>Vodafone Group; Italy &amp; Spain</a:t>
            </a:r>
          </a:p>
          <a:p>
            <a:pPr lvl="1"/>
            <a:r>
              <a:rPr lang="en-GB" dirty="0"/>
              <a:t>Probabilities of moving between NUTS3 areas</a:t>
            </a:r>
          </a:p>
          <a:p>
            <a:r>
              <a:rPr lang="en-GB" dirty="0"/>
              <a:t>Smartphone data; continent-wide</a:t>
            </a:r>
          </a:p>
          <a:p>
            <a:pPr lvl="1"/>
            <a:r>
              <a:rPr lang="en-GB" dirty="0"/>
              <a:t>Relative population flows</a:t>
            </a:r>
          </a:p>
          <a:p>
            <a:r>
              <a:rPr lang="en-GB" dirty="0"/>
              <a:t>Predict 8-hour probabilities of moving in Vodafone data using smartphone relative flows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06" b="51428"/>
          <a:stretch/>
        </p:blipFill>
        <p:spPr>
          <a:xfrm>
            <a:off x="6286500" y="1158535"/>
            <a:ext cx="5663293" cy="5419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3" t="42620" r="753" b="42380"/>
          <a:stretch/>
        </p:blipFill>
        <p:spPr>
          <a:xfrm>
            <a:off x="11154424" y="565652"/>
            <a:ext cx="994746" cy="284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19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Relative rates of transmission per country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25786" cy="4351338"/>
          </a:xfrm>
        </p:spPr>
        <p:txBody>
          <a:bodyPr/>
          <a:lstStyle/>
          <a:p>
            <a:r>
              <a:rPr lang="en-GB" dirty="0"/>
              <a:t>Data: Cases over time</a:t>
            </a:r>
          </a:p>
          <a:p>
            <a:pPr lvl="1"/>
            <a:r>
              <a:rPr lang="en-GB" dirty="0"/>
              <a:t>Infer transmission rate per country using machine learning approach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271" y="1338943"/>
            <a:ext cx="6361994" cy="522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92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Lockdown effectiveness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87043" cy="4351338"/>
          </a:xfrm>
        </p:spPr>
        <p:txBody>
          <a:bodyPr/>
          <a:lstStyle/>
          <a:p>
            <a:r>
              <a:rPr lang="en-GB" dirty="0"/>
              <a:t>Data: Relative movement on March 28, compared to Jan-Feb 2020</a:t>
            </a:r>
          </a:p>
          <a:p>
            <a:pPr lvl="1"/>
            <a:r>
              <a:rPr lang="en-GB" dirty="0"/>
              <a:t>Smartphone data</a:t>
            </a:r>
          </a:p>
        </p:txBody>
      </p:sp>
      <p:pic>
        <p:nvPicPr>
          <p:cNvPr id="9218" name="Picture 2" descr="https://lh3.googleusercontent.com/K7ZAIAIcrJFpcoSLT0GBdfgoI1czqhCcOTQ3tWB9EtPn2SK_kGlPzKv3nJ2npEHI0tcGalKL93eB_GQsgm7Ka89hrTT1zWX4tUDUA4GIOGtLBQTVxYIFazVVsgmv-IwK-WQ6yn2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417" y="849086"/>
            <a:ext cx="5841240" cy="532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0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68676-7592-47D1-BF5F-C11ACF0342FC}"/>
              </a:ext>
            </a:extLst>
          </p:cNvPr>
          <p:cNvSpPr txBox="1"/>
          <p:nvPr/>
        </p:nvSpPr>
        <p:spPr>
          <a:xfrm>
            <a:off x="1206088" y="6232358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“Eulerian” movement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0BE1AC-8ED5-40B3-B7AE-D62FA2556E99}"/>
              </a:ext>
            </a:extLst>
          </p:cNvPr>
          <p:cNvSpPr txBox="1"/>
          <p:nvPr/>
        </p:nvSpPr>
        <p:spPr>
          <a:xfrm>
            <a:off x="6586187" y="6193867"/>
            <a:ext cx="438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</a:t>
            </a:r>
            <a:r>
              <a:rPr lang="en-GB" sz="3200" b="1" dirty="0" err="1"/>
              <a:t>Lagrangian</a:t>
            </a:r>
            <a:r>
              <a:rPr lang="en-GB" sz="3200" b="1" dirty="0"/>
              <a:t>” movement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43745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1378-954A-5F35-A0C5-40C8D8BFB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C1619-9F45-8531-FA5C-2EC9D54D5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D38CDDE-3D22-C74D-8E73-B4EF2EF9D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213"/>
            <a:ext cx="121920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774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3CD5-88D9-C18E-4093-C1571B897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could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34AFB-A917-8969-D4AD-B7349F120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5278" cy="4351338"/>
          </a:xfrm>
        </p:spPr>
        <p:txBody>
          <a:bodyPr/>
          <a:lstStyle/>
          <a:p>
            <a:r>
              <a:rPr lang="en-US" dirty="0"/>
              <a:t>Transmission capacity data</a:t>
            </a:r>
          </a:p>
          <a:p>
            <a:pPr lvl="1"/>
            <a:r>
              <a:rPr lang="en-US" dirty="0"/>
              <a:t>Use tools to fit localized R0</a:t>
            </a:r>
          </a:p>
          <a:p>
            <a:pPr lvl="1"/>
            <a:r>
              <a:rPr lang="en-US" dirty="0"/>
              <a:t>Use vector capacity grids</a:t>
            </a:r>
          </a:p>
          <a:p>
            <a:pPr lvl="1"/>
            <a:r>
              <a:rPr lang="en-US" dirty="0"/>
              <a:t>Often, </a:t>
            </a:r>
            <a:r>
              <a:rPr lang="en-US" dirty="0" err="1"/>
              <a:t>geostatisticians</a:t>
            </a:r>
            <a:r>
              <a:rPr lang="en-US" dirty="0"/>
              <a:t> work on this problem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A8314-8D83-8B85-DDB2-5F6B7E98D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051" y="2032228"/>
            <a:ext cx="5125278" cy="319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76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504C-DC99-D89D-E89F-8CC1652F9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could I find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4294EB-25E2-135A-FC59-8A1FCC6E6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8017" cy="4351338"/>
          </a:xfrm>
        </p:spPr>
        <p:txBody>
          <a:bodyPr/>
          <a:lstStyle/>
          <a:p>
            <a:r>
              <a:rPr lang="en-US" dirty="0"/>
              <a:t>Mobility data</a:t>
            </a:r>
          </a:p>
          <a:p>
            <a:pPr lvl="1"/>
            <a:r>
              <a:rPr lang="en-US" dirty="0"/>
              <a:t>Surveys</a:t>
            </a:r>
          </a:p>
          <a:p>
            <a:pPr lvl="1"/>
            <a:r>
              <a:rPr lang="en-US" dirty="0"/>
              <a:t>Call detail records</a:t>
            </a:r>
          </a:p>
          <a:p>
            <a:pPr lvl="1"/>
            <a:r>
              <a:rPr lang="en-US" dirty="0"/>
              <a:t>Census</a:t>
            </a:r>
          </a:p>
          <a:p>
            <a:pPr lvl="1"/>
            <a:r>
              <a:rPr lang="en-US" dirty="0"/>
              <a:t>Smartphone data</a:t>
            </a:r>
          </a:p>
          <a:p>
            <a:pPr lvl="1"/>
            <a:r>
              <a:rPr lang="en-US" dirty="0"/>
              <a:t>Each carries pros/cons</a:t>
            </a:r>
          </a:p>
          <a:p>
            <a:r>
              <a:rPr lang="en-US" dirty="0"/>
              <a:t>Mobility models</a:t>
            </a:r>
          </a:p>
          <a:p>
            <a:pPr lvl="1"/>
            <a:r>
              <a:rPr lang="en-US" dirty="0"/>
              <a:t>Gravity models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C1E43-4FD8-D5D5-2F78-1C58573CF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0" t="12856" r="17203" b="11645"/>
          <a:stretch/>
        </p:blipFill>
        <p:spPr>
          <a:xfrm>
            <a:off x="6488761" y="1825625"/>
            <a:ext cx="5083700" cy="3884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FEC9DC-3BC8-C395-6629-144F160DB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58" t="40763" r="970" b="40669"/>
          <a:stretch/>
        </p:blipFill>
        <p:spPr>
          <a:xfrm>
            <a:off x="6836631" y="2052218"/>
            <a:ext cx="1161535" cy="160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9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DE8D-E0CE-80BF-E10D-D53459769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E53AD-EAED-381F-7EBD-6B3C8CE9E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30148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Gaps in mobility data and implications for modelling epidemic spread: A scoping review and simulation study</a:t>
            </a:r>
            <a:br>
              <a:rPr lang="en-US" b="0" i="0" dirty="0">
                <a:solidFill>
                  <a:srgbClr val="1F1F1F"/>
                </a:solidFill>
                <a:effectLst/>
                <a:latin typeface="ElsevierSans"/>
              </a:rPr>
            </a:br>
            <a:endParaRPr lang="en-US" b="0" i="0" dirty="0">
              <a:solidFill>
                <a:srgbClr val="1F1F1F"/>
              </a:solidFill>
              <a:effectLst/>
              <a:latin typeface="ElsevierSans"/>
            </a:endParaRP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www.sciencedirect.com</a:t>
            </a:r>
            <a:r>
              <a:rPr lang="en-US" dirty="0"/>
              <a:t>/science/article/</a:t>
            </a:r>
            <a:r>
              <a:rPr lang="en-US" dirty="0" err="1"/>
              <a:t>pii</a:t>
            </a:r>
            <a:r>
              <a:rPr lang="en-US" dirty="0"/>
              <a:t>/S1755436523000026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DC1CD-A734-90F4-E6B3-56B8397B1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293" y="0"/>
            <a:ext cx="64704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05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Travel history surveys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9809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Surveys of people with malaria or the general population – travel in the past 6 weeks</a:t>
            </a:r>
          </a:p>
          <a:p>
            <a:pPr marL="0" indent="0">
              <a:buNone/>
            </a:pPr>
            <a:r>
              <a:rPr lang="en-US" dirty="0"/>
              <a:t>+ Relevant population and parasite movements, domestic and international, temporal trends</a:t>
            </a:r>
          </a:p>
          <a:p>
            <a:pPr marL="0" indent="0">
              <a:buNone/>
            </a:pPr>
            <a:r>
              <a:rPr lang="en-US" dirty="0"/>
              <a:t>- Not collected in many settings, difficult to access, inconsistent coverage/quality, incomplete picture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pic>
        <p:nvPicPr>
          <p:cNvPr id="6146" name="Picture 2" descr="figure 5">
            <a:extLst>
              <a:ext uri="{FF2B5EF4-FFF2-40B4-BE49-F238E27FC236}">
                <a16:creationId xmlns:a16="http://schemas.microsoft.com/office/drawing/2014/main" id="{195D666E-9C81-2DBD-961E-9D5815794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215" y="0"/>
            <a:ext cx="4510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749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79C9-1D9A-6929-2B5E-0BEA58FC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15DD-118B-A8DF-0DDE-1D32052C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4" name="Picture 6" descr="figure 4">
            <a:extLst>
              <a:ext uri="{FF2B5EF4-FFF2-40B4-BE49-F238E27FC236}">
                <a16:creationId xmlns:a16="http://schemas.microsoft.com/office/drawing/2014/main" id="{9F1385E5-A836-D00D-A663-F57C443DD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22" y="3212410"/>
            <a:ext cx="6609172" cy="32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figure 3">
            <a:extLst>
              <a:ext uri="{FF2B5EF4-FFF2-40B4-BE49-F238E27FC236}">
                <a16:creationId xmlns:a16="http://schemas.microsoft.com/office/drawing/2014/main" id="{6F11AD08-6C5B-4DF5-6E69-01BC422C0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372" y="3387657"/>
            <a:ext cx="3360392" cy="310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8D8EAA-C4F2-CE08-7B7A-1BB71F65D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91" y="268051"/>
            <a:ext cx="7772400" cy="21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3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38775" cy="4351338"/>
          </a:xfrm>
        </p:spPr>
        <p:txBody>
          <a:bodyPr/>
          <a:lstStyle/>
          <a:p>
            <a:pPr marL="285750" indent="-285750"/>
            <a:r>
              <a:rPr lang="en-GB" b="1" dirty="0"/>
              <a:t>5 year migration</a:t>
            </a:r>
          </a:p>
          <a:p>
            <a:pPr marL="285750" indent="-285750"/>
            <a:r>
              <a:rPr lang="en-GB" dirty="0"/>
              <a:t>From IPUMS; available for many countries</a:t>
            </a:r>
          </a:p>
          <a:p>
            <a:pPr marL="285750" indent="-285750"/>
            <a:r>
              <a:rPr lang="en-GB" dirty="0"/>
              <a:t>Some international mobility, but only at country-level</a:t>
            </a:r>
          </a:p>
          <a:p>
            <a:pPr marL="0" indent="0">
              <a:buNone/>
            </a:pPr>
            <a:r>
              <a:rPr lang="en-GB" dirty="0"/>
              <a:t>+ Available for many countries, representative</a:t>
            </a:r>
          </a:p>
          <a:p>
            <a:pPr marL="0" indent="0">
              <a:buNone/>
            </a:pPr>
            <a:r>
              <a:rPr lang="en-GB" dirty="0"/>
              <a:t>- Long-term mobility only</a:t>
            </a:r>
          </a:p>
          <a:p>
            <a:endParaRPr lang="en-GB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96650"/>
            <a:ext cx="5879085" cy="33031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24875" y="6488668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Sorichetta</a:t>
            </a:r>
            <a:r>
              <a:rPr lang="en-GB" dirty="0"/>
              <a:t>, A</a:t>
            </a:r>
          </a:p>
        </p:txBody>
      </p:sp>
    </p:spTree>
    <p:extLst>
      <p:ext uri="{BB962C8B-B14F-4D97-AF65-F5344CB8AC3E}">
        <p14:creationId xmlns:p14="http://schemas.microsoft.com/office/powerpoint/2010/main" val="3624145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FB65F-4BC1-4F52-6BA8-C10692CF0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A6E21-EC45-CFC8-5122-09F0960D5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9011D47-3933-F4A1-125B-50B73905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913" y="2057285"/>
            <a:ext cx="7943131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EA7E9-CED5-C5CF-920E-B0FB2B718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279" y="133463"/>
            <a:ext cx="7772400" cy="178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312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4477145" y="4184680"/>
            <a:ext cx="7087627" cy="15526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4494321" y="2808496"/>
            <a:ext cx="7107862" cy="1177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5711407" y="1662951"/>
            <a:ext cx="4156069" cy="604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Helvetica" panose="020B0604020202020204" pitchFamily="34" charset="0"/>
              </a:rPr>
              <a:t>Call detail records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56376" y="3703346"/>
            <a:ext cx="6870032" cy="120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572560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</a:t>
            </a:r>
          </a:p>
        </p:txBody>
      </p:sp>
      <p:sp>
        <p:nvSpPr>
          <p:cNvPr id="10" name="Isosceles Triangle 9"/>
          <p:cNvSpPr/>
          <p:nvPr/>
        </p:nvSpPr>
        <p:spPr>
          <a:xfrm>
            <a:off x="5821697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1" name="Isosceles Triangle 10"/>
          <p:cNvSpPr/>
          <p:nvPr/>
        </p:nvSpPr>
        <p:spPr>
          <a:xfrm>
            <a:off x="6491455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2" name="Isosceles Triangle 11"/>
          <p:cNvSpPr/>
          <p:nvPr/>
        </p:nvSpPr>
        <p:spPr>
          <a:xfrm>
            <a:off x="7520154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8729327" y="3258178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</a:t>
            </a:r>
          </a:p>
        </p:txBody>
      </p:sp>
      <p:sp>
        <p:nvSpPr>
          <p:cNvPr id="14" name="Isosceles Triangle 13"/>
          <p:cNvSpPr/>
          <p:nvPr/>
        </p:nvSpPr>
        <p:spPr>
          <a:xfrm>
            <a:off x="10373642" y="3270209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</a:t>
            </a:r>
          </a:p>
        </p:txBody>
      </p:sp>
      <p:sp>
        <p:nvSpPr>
          <p:cNvPr id="15" name="Isosceles Triangle 14"/>
          <p:cNvSpPr/>
          <p:nvPr/>
        </p:nvSpPr>
        <p:spPr>
          <a:xfrm>
            <a:off x="5807659" y="1753439"/>
            <a:ext cx="372979" cy="445168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94676" y="1898332"/>
            <a:ext cx="32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Call/text routed through tower x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738630" y="4463693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64273" y="4463693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51451" y="5026043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60408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286051" y="4462597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973229" y="502494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330900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956543" y="4462597"/>
            <a:ext cx="625643" cy="55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643721" y="5024947"/>
            <a:ext cx="625643" cy="5534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C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189815" y="4755584"/>
            <a:ext cx="3489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366484" y="4859638"/>
            <a:ext cx="196292" cy="352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0008454" y="4847606"/>
            <a:ext cx="229047" cy="352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http://www.aps-perimeter-security.com/application_photos/mobile_phone_masts.jpg"/>
          <p:cNvPicPr>
            <a:picLocks noChangeAspect="1" noChangeArrowheads="1"/>
          </p:cNvPicPr>
          <p:nvPr/>
        </p:nvPicPr>
        <p:blipFill rotWithShape="1">
          <a:blip r:embed="rId2" cstate="print"/>
          <a:srcRect t="27853" r="27471"/>
          <a:stretch/>
        </p:blipFill>
        <p:spPr bwMode="auto">
          <a:xfrm>
            <a:off x="2270513" y="1526978"/>
            <a:ext cx="1023355" cy="1191651"/>
          </a:xfrm>
          <a:prstGeom prst="rect">
            <a:avLst/>
          </a:prstGeom>
          <a:noFill/>
        </p:spPr>
      </p:pic>
      <p:pic>
        <p:nvPicPr>
          <p:cNvPr id="44" name="Picture 3" descr="2005_0415_203628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4645" y="2845793"/>
            <a:ext cx="749922" cy="1499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" descr="http://www.moderndignity.com/wp-content/uploads/2012/08/Benefits-of-Online-Stora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6289" y="4462597"/>
            <a:ext cx="1211499" cy="1211499"/>
          </a:xfrm>
          <a:prstGeom prst="rect">
            <a:avLst/>
          </a:prstGeom>
          <a:noFill/>
        </p:spPr>
      </p:pic>
      <p:sp>
        <p:nvSpPr>
          <p:cNvPr id="46" name="TextBox 45"/>
          <p:cNvSpPr txBox="1"/>
          <p:nvPr/>
        </p:nvSpPr>
        <p:spPr>
          <a:xfrm>
            <a:off x="488196" y="1704810"/>
            <a:ext cx="159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Call/text event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5236" y="3480211"/>
            <a:ext cx="21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Mobile phone tower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5685" y="5253102"/>
            <a:ext cx="19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/>
              <a:t>Network operator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287166" y="3915121"/>
            <a:ext cx="1" cy="133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287165" y="2091488"/>
            <a:ext cx="1" cy="13379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90100" y="5829950"/>
            <a:ext cx="2503768" cy="761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ysClr val="windowText" lastClr="000000"/>
                </a:solidFill>
              </a:rPr>
              <a:t>Records time and tower location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478355" y="2897748"/>
            <a:ext cx="15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Calls over time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456910" y="4160545"/>
            <a:ext cx="316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Mapping location &amp; movement</a:t>
            </a:r>
          </a:p>
        </p:txBody>
      </p:sp>
      <p:pic>
        <p:nvPicPr>
          <p:cNvPr id="38" name="Picture 37" descr="http://www.pewglobal.org/files/2015/04/Africa-phones-7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616" y="1305492"/>
            <a:ext cx="3324635" cy="393134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4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2" grpId="0" animBg="1"/>
      <p:bldP spid="1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60" grpId="0"/>
      <p:bldP spid="6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Helvetica" panose="020B0604020202020204" pitchFamily="34" charset="0"/>
              </a:rPr>
              <a:t>Call detail records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6138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Rich spatiotemporal data on national movements, captures seasonality, long time series</a:t>
            </a:r>
          </a:p>
          <a:p>
            <a:pPr marL="0" indent="0">
              <a:buNone/>
            </a:pPr>
            <a:r>
              <a:rPr lang="en-US" dirty="0"/>
              <a:t>- Difficult to access and share, biased, anonymous, no cross-border info</a:t>
            </a:r>
          </a:p>
          <a:p>
            <a:pPr marL="0" indent="0">
              <a:buNone/>
            </a:pPr>
            <a:r>
              <a:rPr lang="en-US" dirty="0"/>
              <a:t>Valuable for national-scale analyses, assessing distributions, connectivity, time spent, seasonality</a:t>
            </a:r>
          </a:p>
          <a:p>
            <a:endParaRPr lang="en-GB" dirty="0"/>
          </a:p>
        </p:txBody>
      </p:sp>
      <p:pic>
        <p:nvPicPr>
          <p:cNvPr id="4" name="Picture 3" descr="2D Link bangla_mob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08" y="747587"/>
            <a:ext cx="3839817" cy="542937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008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9D11EC-9032-3B1B-B1ED-29BC1F91286B}"/>
              </a:ext>
            </a:extLst>
          </p:cNvPr>
          <p:cNvSpPr/>
          <p:nvPr/>
        </p:nvSpPr>
        <p:spPr>
          <a:xfrm>
            <a:off x="6172200" y="149087"/>
            <a:ext cx="5088835" cy="662955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/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D1D55B-2A41-42A2-9D4D-9C658BF49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26" y="676043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/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6A961E-9A40-4219-95FE-4115B0E70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635506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/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60EBC2-4951-40E2-9780-72CC58B987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29" y="640728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6E88BE-73CD-425A-8F37-93DC3CBA2784}"/>
              </a:ext>
            </a:extLst>
          </p:cNvPr>
          <p:cNvCxnSpPr>
            <a:cxnSpLocks/>
          </p:cNvCxnSpPr>
          <p:nvPr/>
        </p:nvCxnSpPr>
        <p:spPr>
          <a:xfrm>
            <a:off x="2643254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8D2C75-3057-49EF-8CDF-20D2D14559B4}"/>
              </a:ext>
            </a:extLst>
          </p:cNvPr>
          <p:cNvCxnSpPr>
            <a:cxnSpLocks/>
          </p:cNvCxnSpPr>
          <p:nvPr/>
        </p:nvCxnSpPr>
        <p:spPr>
          <a:xfrm flipV="1">
            <a:off x="2486843" y="1337772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2777068-64C0-4A7D-94FD-1051802B5849}"/>
              </a:ext>
            </a:extLst>
          </p:cNvPr>
          <p:cNvCxnSpPr>
            <a:cxnSpLocks/>
          </p:cNvCxnSpPr>
          <p:nvPr/>
        </p:nvCxnSpPr>
        <p:spPr>
          <a:xfrm>
            <a:off x="3952055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54692D-B758-40A1-B44B-04D99A31E87D}"/>
              </a:ext>
            </a:extLst>
          </p:cNvPr>
          <p:cNvCxnSpPr>
            <a:cxnSpLocks/>
          </p:cNvCxnSpPr>
          <p:nvPr/>
        </p:nvCxnSpPr>
        <p:spPr>
          <a:xfrm flipV="1">
            <a:off x="3795644" y="1337772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36DFE0-A3DB-4591-8812-2BC4A9273B66}"/>
              </a:ext>
            </a:extLst>
          </p:cNvPr>
          <p:cNvCxnSpPr>
            <a:cxnSpLocks/>
          </p:cNvCxnSpPr>
          <p:nvPr/>
        </p:nvCxnSpPr>
        <p:spPr>
          <a:xfrm>
            <a:off x="5220615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0C1DFF-DA10-4848-8F40-2F686D21A61C}"/>
              </a:ext>
            </a:extLst>
          </p:cNvPr>
          <p:cNvCxnSpPr>
            <a:cxnSpLocks/>
          </p:cNvCxnSpPr>
          <p:nvPr/>
        </p:nvCxnSpPr>
        <p:spPr>
          <a:xfrm flipV="1">
            <a:off x="5064204" y="1337773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/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D81C92A-0744-45B6-A49E-6AA120DD45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09" y="1901737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/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47C11E0-AD64-4579-9D3B-0CD50197D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689" y="1913055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/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BFADF41-771E-4F54-9460-8D15C3A31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154" y="1901737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14">
            <a:extLst>
              <a:ext uri="{FF2B5EF4-FFF2-40B4-BE49-F238E27FC236}">
                <a16:creationId xmlns:a16="http://schemas.microsoft.com/office/drawing/2014/main" id="{524568B4-2935-40D9-9A38-6983593271F4}"/>
              </a:ext>
            </a:extLst>
          </p:cNvPr>
          <p:cNvSpPr/>
          <p:nvPr/>
        </p:nvSpPr>
        <p:spPr>
          <a:xfrm rot="20811516" flipH="1">
            <a:off x="3012544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987CCE5-386E-44B6-85DF-F41D5B9C21C2}"/>
              </a:ext>
            </a:extLst>
          </p:cNvPr>
          <p:cNvCxnSpPr>
            <a:cxnSpLocks/>
          </p:cNvCxnSpPr>
          <p:nvPr/>
        </p:nvCxnSpPr>
        <p:spPr>
          <a:xfrm flipV="1">
            <a:off x="4232418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49EF958-CE4D-4A5B-9040-8B3CBA330DCE}"/>
              </a:ext>
            </a:extLst>
          </p:cNvPr>
          <p:cNvCxnSpPr>
            <a:cxnSpLocks/>
          </p:cNvCxnSpPr>
          <p:nvPr/>
        </p:nvCxnSpPr>
        <p:spPr>
          <a:xfrm flipV="1">
            <a:off x="2916333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0AE6BE-3597-419B-8696-76A5C3AC97DA}"/>
              </a:ext>
            </a:extLst>
          </p:cNvPr>
          <p:cNvCxnSpPr>
            <a:cxnSpLocks/>
          </p:cNvCxnSpPr>
          <p:nvPr/>
        </p:nvCxnSpPr>
        <p:spPr>
          <a:xfrm flipV="1">
            <a:off x="2915071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7C20F5-9525-45CF-9DFB-A73AC0062FC5}"/>
              </a:ext>
            </a:extLst>
          </p:cNvPr>
          <p:cNvCxnSpPr>
            <a:cxnSpLocks/>
          </p:cNvCxnSpPr>
          <p:nvPr/>
        </p:nvCxnSpPr>
        <p:spPr>
          <a:xfrm flipV="1">
            <a:off x="4198357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U-Turn Arrow 14">
            <a:extLst>
              <a:ext uri="{FF2B5EF4-FFF2-40B4-BE49-F238E27FC236}">
                <a16:creationId xmlns:a16="http://schemas.microsoft.com/office/drawing/2014/main" id="{407E2FE0-2BC1-4852-AF58-9215522DF552}"/>
              </a:ext>
            </a:extLst>
          </p:cNvPr>
          <p:cNvSpPr/>
          <p:nvPr/>
        </p:nvSpPr>
        <p:spPr>
          <a:xfrm rot="788484" flipH="1" flipV="1">
            <a:off x="3018402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/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C65F6BC-3C6F-4CA8-881E-DB6F00C55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53" y="676043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/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E3AE841-ADB9-4540-8FEC-30592DB942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635506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/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E0C1763-E64D-4212-A861-CA9FD86D2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356" y="640728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/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E41CABE-A4C2-4856-813E-8B6A62E6B1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136" y="1901737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/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C85A95-DDC5-476E-9143-FDAA92D34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7616" y="1913055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/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D8906EB-5A61-4745-A670-4BA6C109C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081" y="1901737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U-Turn Arrow 14">
            <a:extLst>
              <a:ext uri="{FF2B5EF4-FFF2-40B4-BE49-F238E27FC236}">
                <a16:creationId xmlns:a16="http://schemas.microsoft.com/office/drawing/2014/main" id="{5912D2CD-9B11-43A5-90A5-827F58735992}"/>
              </a:ext>
            </a:extLst>
          </p:cNvPr>
          <p:cNvSpPr/>
          <p:nvPr/>
        </p:nvSpPr>
        <p:spPr>
          <a:xfrm rot="20811516" flipH="1">
            <a:off x="7956471" y="438934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750AB66-B3AF-4294-977A-16F888FF6F69}"/>
              </a:ext>
            </a:extLst>
          </p:cNvPr>
          <p:cNvCxnSpPr>
            <a:cxnSpLocks/>
          </p:cNvCxnSpPr>
          <p:nvPr/>
        </p:nvCxnSpPr>
        <p:spPr>
          <a:xfrm flipV="1">
            <a:off x="9176345" y="94649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612DBF0-8AEB-481A-9F21-05F3E71C5EF7}"/>
              </a:ext>
            </a:extLst>
          </p:cNvPr>
          <p:cNvCxnSpPr>
            <a:cxnSpLocks/>
          </p:cNvCxnSpPr>
          <p:nvPr/>
        </p:nvCxnSpPr>
        <p:spPr>
          <a:xfrm flipV="1">
            <a:off x="7860260" y="942823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B0EC341-A825-4D1F-9B21-3E05019254D3}"/>
              </a:ext>
            </a:extLst>
          </p:cNvPr>
          <p:cNvCxnSpPr>
            <a:cxnSpLocks/>
          </p:cNvCxnSpPr>
          <p:nvPr/>
        </p:nvCxnSpPr>
        <p:spPr>
          <a:xfrm flipV="1">
            <a:off x="7858998" y="2195248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E225258-AF10-4F5F-BD36-FC94B0DAD76F}"/>
              </a:ext>
            </a:extLst>
          </p:cNvPr>
          <p:cNvCxnSpPr>
            <a:cxnSpLocks/>
          </p:cNvCxnSpPr>
          <p:nvPr/>
        </p:nvCxnSpPr>
        <p:spPr>
          <a:xfrm flipV="1">
            <a:off x="9142284" y="2195230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U-Turn Arrow 14">
            <a:extLst>
              <a:ext uri="{FF2B5EF4-FFF2-40B4-BE49-F238E27FC236}">
                <a16:creationId xmlns:a16="http://schemas.microsoft.com/office/drawing/2014/main" id="{00E81A14-D778-4FA7-AA52-450746ACD377}"/>
              </a:ext>
            </a:extLst>
          </p:cNvPr>
          <p:cNvSpPr/>
          <p:nvPr/>
        </p:nvSpPr>
        <p:spPr>
          <a:xfrm rot="788484" flipH="1" flipV="1">
            <a:off x="7962329" y="2431025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07D8C5-34D0-4152-B7E6-3DDD0BD7D736}"/>
              </a:ext>
            </a:extLst>
          </p:cNvPr>
          <p:cNvCxnSpPr>
            <a:cxnSpLocks/>
          </p:cNvCxnSpPr>
          <p:nvPr/>
        </p:nvCxnSpPr>
        <p:spPr>
          <a:xfrm flipH="1" flipV="1">
            <a:off x="8047091" y="1154513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7D93436-E5A3-4657-9FCF-F5B715F0EAE4}"/>
              </a:ext>
            </a:extLst>
          </p:cNvPr>
          <p:cNvCxnSpPr>
            <a:cxnSpLocks/>
          </p:cNvCxnSpPr>
          <p:nvPr/>
        </p:nvCxnSpPr>
        <p:spPr>
          <a:xfrm flipH="1">
            <a:off x="8089493" y="1322198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ontent Placeholder 69">
            <a:extLst>
              <a:ext uri="{FF2B5EF4-FFF2-40B4-BE49-F238E27FC236}">
                <a16:creationId xmlns:a16="http://schemas.microsoft.com/office/drawing/2014/main" id="{A189E1BD-2242-47BB-BB1B-E02FAC6D5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62691"/>
            <a:ext cx="5157787" cy="30269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move people physically from one area to another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Some S1 individuals move to patch 2 and become S2, etc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Transmission only occurs within patch</a:t>
            </a:r>
          </a:p>
          <a:p>
            <a:pPr marL="742950" lvl="1" indent="-285750"/>
            <a:r>
              <a:rPr lang="en-GB" dirty="0"/>
              <a:t>I2 individuals can only infect S2</a:t>
            </a:r>
            <a:endParaRPr lang="en-US" dirty="0"/>
          </a:p>
          <a:p>
            <a:endParaRPr lang="en-US" sz="3200" dirty="0"/>
          </a:p>
        </p:txBody>
      </p:sp>
      <p:sp>
        <p:nvSpPr>
          <p:cNvPr id="72" name="Content Placeholder 71">
            <a:extLst>
              <a:ext uri="{FF2B5EF4-FFF2-40B4-BE49-F238E27FC236}">
                <a16:creationId xmlns:a16="http://schemas.microsoft.com/office/drawing/2014/main" id="{1E900823-E997-4949-9252-3E3582DF05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62691"/>
            <a:ext cx="5183188" cy="3026972"/>
          </a:xfrm>
        </p:spPr>
        <p:txBody>
          <a:bodyPr>
            <a:normAutofit/>
          </a:bodyPr>
          <a:lstStyle/>
          <a:p>
            <a:r>
              <a:rPr lang="en-GB" dirty="0"/>
              <a:t>People always stay in the same place</a:t>
            </a:r>
          </a:p>
          <a:p>
            <a:r>
              <a:rPr lang="en-GB" dirty="0"/>
              <a:t>Cross-community transmission occurs</a:t>
            </a:r>
          </a:p>
          <a:p>
            <a:pPr lvl="1"/>
            <a:r>
              <a:rPr lang="en-GB" dirty="0"/>
              <a:t>I2 can infect S1, but probably at a much lower contact rate than I2 to S2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068676-7592-47D1-BF5F-C11ACF0342FC}"/>
              </a:ext>
            </a:extLst>
          </p:cNvPr>
          <p:cNvSpPr txBox="1"/>
          <p:nvPr/>
        </p:nvSpPr>
        <p:spPr>
          <a:xfrm>
            <a:off x="1206088" y="6232358"/>
            <a:ext cx="38743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“Eulerian” movement</a:t>
            </a:r>
            <a:endParaRPr 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0BE1AC-8ED5-40B3-B7AE-D62FA2556E99}"/>
              </a:ext>
            </a:extLst>
          </p:cNvPr>
          <p:cNvSpPr txBox="1"/>
          <p:nvPr/>
        </p:nvSpPr>
        <p:spPr>
          <a:xfrm>
            <a:off x="6586187" y="6193867"/>
            <a:ext cx="4384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/>
              <a:t>“</a:t>
            </a:r>
            <a:r>
              <a:rPr lang="en-GB" sz="3200" b="1" dirty="0" err="1"/>
              <a:t>Lagrangian</a:t>
            </a:r>
            <a:r>
              <a:rPr lang="en-GB" sz="3200" b="1" dirty="0"/>
              <a:t>” movement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6586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BB4A-8C5C-4F2D-E981-9A09BFBDC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D3213-E971-F0E7-AC4B-2F48D7A3E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F4B4C6E-B76C-B5A3-2630-F3AF38CB2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851" y="1331843"/>
            <a:ext cx="6200297" cy="552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069CA5-860A-E618-18E3-8E8B86376159}"/>
              </a:ext>
            </a:extLst>
          </p:cNvPr>
          <p:cNvSpPr txBox="1"/>
          <p:nvPr/>
        </p:nvSpPr>
        <p:spPr>
          <a:xfrm>
            <a:off x="3098492" y="783255"/>
            <a:ext cx="60976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Containing the Ebola Outbreak – the Potential and Challenge of Mobile Network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99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GPS trackers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6974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Provide GPS trackers to participants</a:t>
            </a:r>
          </a:p>
          <a:p>
            <a:pPr lvl="1"/>
            <a:r>
              <a:rPr lang="en-GB" dirty="0"/>
              <a:t>+ </a:t>
            </a:r>
            <a:r>
              <a:rPr lang="en-GB" dirty="0" err="1"/>
              <a:t>finescale</a:t>
            </a:r>
            <a:r>
              <a:rPr lang="en-GB" dirty="0"/>
              <a:t> information, social/demographic/economic context</a:t>
            </a:r>
          </a:p>
          <a:p>
            <a:pPr lvl="1"/>
            <a:r>
              <a:rPr lang="en-GB" dirty="0"/>
              <a:t>- very difficult to collect large sample sizes, have to be re-collected, people may forget to carry</a:t>
            </a:r>
          </a:p>
          <a:p>
            <a:r>
              <a:rPr lang="en-GB" dirty="0"/>
              <a:t>GPS tracker data from smartphones may be plausible?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6168" r="17957"/>
          <a:stretch/>
        </p:blipFill>
        <p:spPr>
          <a:xfrm>
            <a:off x="7315200" y="3773248"/>
            <a:ext cx="3829280" cy="30847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96D38A-286B-13DB-685E-762BD69D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652" y="493646"/>
            <a:ext cx="4255148" cy="329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9586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B45D-35FB-097A-9C79-44C3E1BCF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98E8-07B6-20AA-2421-B781540BF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82134" cy="4351338"/>
          </a:xfrm>
        </p:spPr>
        <p:txBody>
          <a:bodyPr/>
          <a:lstStyle/>
          <a:p>
            <a:r>
              <a:rPr lang="en-US" dirty="0"/>
              <a:t>+ Collecting </a:t>
            </a:r>
            <a:r>
              <a:rPr lang="en-US" dirty="0" err="1"/>
              <a:t>finescale</a:t>
            </a:r>
            <a:r>
              <a:rPr lang="en-US" dirty="0"/>
              <a:t> information passively (in many cases</a:t>
            </a:r>
          </a:p>
          <a:p>
            <a:r>
              <a:rPr lang="en-US" dirty="0"/>
              <a:t>- Very biased population, increasingly difficult to obtain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66E08-4482-26E4-0393-F26EEBBDD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334" y="1466622"/>
            <a:ext cx="6290666" cy="48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27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8959-1179-9F0A-5ACE-8B425C76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other options do I have?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C6B54-F619-1955-FD6D-CECD964D3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ways to calculate connectivity without mobility data: Gravity and radiation models</a:t>
            </a:r>
          </a:p>
          <a:p>
            <a:r>
              <a:rPr lang="en-US" dirty="0"/>
              <a:t>Often, these work as well as actual mobility data!</a:t>
            </a:r>
          </a:p>
          <a:p>
            <a:pPr lvl="1"/>
            <a:r>
              <a:rPr lang="en-US" dirty="0"/>
              <a:t>Flight, mobile phone data… Why might that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56A75-BF6D-AA81-F32B-15F59FE0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959" y="4320899"/>
            <a:ext cx="8814081" cy="253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881045-AD1C-3A6A-832B-9C52A02927D5}"/>
              </a:ext>
            </a:extLst>
          </p:cNvPr>
          <p:cNvSpPr txBox="1"/>
          <p:nvPr/>
        </p:nvSpPr>
        <p:spPr>
          <a:xfrm>
            <a:off x="1688959" y="3951567"/>
            <a:ext cx="914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Projecting the end of the Zika virus epidemic in Latin America: a modelling analysis</a:t>
            </a:r>
          </a:p>
        </p:txBody>
      </p:sp>
    </p:spTree>
    <p:extLst>
      <p:ext uri="{BB962C8B-B14F-4D97-AF65-F5344CB8AC3E}">
        <p14:creationId xmlns:p14="http://schemas.microsoft.com/office/powerpoint/2010/main" val="3800256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179C-3837-88B7-C80E-48B8C85C6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724D5-5A04-AD44-253C-2E2E9D51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6635" cy="4351338"/>
          </a:xfrm>
        </p:spPr>
        <p:txBody>
          <a:bodyPr/>
          <a:lstStyle/>
          <a:p>
            <a:r>
              <a:rPr lang="en-US" dirty="0"/>
              <a:t>Travel between two places depends on two things</a:t>
            </a:r>
          </a:p>
          <a:p>
            <a:r>
              <a:rPr lang="en-US" dirty="0"/>
              <a:t>Distance</a:t>
            </a:r>
          </a:p>
          <a:p>
            <a:pPr lvl="1"/>
            <a:r>
              <a:rPr lang="en-US" dirty="0"/>
              <a:t>Distance decay – The further two places are, the fewer people travel</a:t>
            </a:r>
          </a:p>
          <a:p>
            <a:r>
              <a:rPr lang="en-US" dirty="0"/>
              <a:t>People at each location</a:t>
            </a:r>
          </a:p>
          <a:p>
            <a:r>
              <a:rPr lang="en-US" dirty="0"/>
              <a:t>Based on Newtons’ formula for gravitational attraction</a:t>
            </a:r>
          </a:p>
        </p:txBody>
      </p:sp>
      <p:pic>
        <p:nvPicPr>
          <p:cNvPr id="4" name="Content Placeholder 4" descr="distance decay">
            <a:extLst>
              <a:ext uri="{FF2B5EF4-FFF2-40B4-BE49-F238E27FC236}">
                <a16:creationId xmlns:a16="http://schemas.microsoft.com/office/drawing/2014/main" id="{8734079B-601E-6526-F3F6-6B755BABD6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706" b="-13706"/>
          <a:stretch>
            <a:fillRect/>
          </a:stretch>
        </p:blipFill>
        <p:spPr>
          <a:xfrm>
            <a:off x="7156175" y="3150704"/>
            <a:ext cx="3432312" cy="3978891"/>
          </a:xfrm>
          <a:prstGeom prst="rect">
            <a:avLst/>
          </a:prstGeom>
        </p:spPr>
      </p:pic>
      <p:pic>
        <p:nvPicPr>
          <p:cNvPr id="5" name="Content Placeholder 4" descr="newton">
            <a:extLst>
              <a:ext uri="{FF2B5EF4-FFF2-40B4-BE49-F238E27FC236}">
                <a16:creationId xmlns:a16="http://schemas.microsoft.com/office/drawing/2014/main" id="{FADCCEA6-6A78-E5E9-C1B4-7FF4BB77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242" r="-9242"/>
          <a:stretch>
            <a:fillRect/>
          </a:stretch>
        </p:blipFill>
        <p:spPr>
          <a:xfrm>
            <a:off x="7762463" y="0"/>
            <a:ext cx="3044688" cy="352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32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DCB4A-46ED-6665-388A-D28A58862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37F-1406-C943-E06A-ACBCC6551B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82478" cy="4351338"/>
              </a:xfrm>
            </p:spPr>
            <p:txBody>
              <a:bodyPr/>
              <a:lstStyle/>
              <a:p>
                <a:r>
                  <a:rPr lang="en-US" dirty="0"/>
                  <a:t>Travel between locations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a function of population size in both, and distance between the two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population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sup>
                    </m:sSubSup>
                  </m:oMath>
                </a14:m>
                <a:r>
                  <a:rPr lang="en-US" dirty="0"/>
                  <a:t>is the distance between both locations, where gamma is an exponent defining the amount of decay over distance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61937F-1406-C943-E06A-ACBCC6551B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82478" cy="4351338"/>
              </a:xfrm>
              <a:blipFill>
                <a:blip r:embed="rId2"/>
                <a:stretch>
                  <a:fillRect l="-2045" t="-2326" r="-3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DFAB814-7F86-18C6-17A3-BB82ED587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294" y="365125"/>
            <a:ext cx="3860800" cy="28067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83C246B-8359-37A9-9B7A-5D1BFF250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80" y="3288534"/>
            <a:ext cx="5542344" cy="299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021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2D17-CEE6-9D0A-9214-7B980A19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Radiation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56FB8-07A5-D352-0A2A-BD1811722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8887"/>
                <a:ext cx="10432055" cy="3648075"/>
              </a:xfrm>
            </p:spPr>
            <p:txBody>
              <a:bodyPr/>
              <a:lstStyle/>
              <a:p>
                <a:r>
                  <a:rPr lang="en-US" dirty="0"/>
                  <a:t>Considers “opportunities” on the way</a:t>
                </a:r>
              </a:p>
              <a:p>
                <a:pPr lvl="1"/>
                <a:r>
                  <a:rPr lang="en-US" dirty="0"/>
                  <a:t>Population centers are “opportunities”; the more there are near you, the shorter distances you will travel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population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total number of travelers leaving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total population in a radius as far away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lvl="1"/>
                <a:r>
                  <a:rPr lang="en-US" dirty="0"/>
                  <a:t>The larger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is, the larger the denominator; the fewer people will travel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F56FB8-07A5-D352-0A2A-BD1811722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8887"/>
                <a:ext cx="10432055" cy="3648075"/>
              </a:xfrm>
              <a:blipFill>
                <a:blip r:embed="rId2"/>
                <a:stretch>
                  <a:fillRect l="-972" t="-2778" r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D93D3C-8DF2-2A8C-5898-52B7B57B9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289" y="1203325"/>
            <a:ext cx="42164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646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ECDD1-5B84-797C-97BB-6590B7446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mosquitoes?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B35AD-ACE8-0D78-D64E-13265E875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8359" cy="4351338"/>
          </a:xfrm>
        </p:spPr>
        <p:txBody>
          <a:bodyPr/>
          <a:lstStyle/>
          <a:p>
            <a:r>
              <a:rPr lang="en-US" dirty="0"/>
              <a:t>Mosquito travel patterns extremely hard to quantify</a:t>
            </a:r>
          </a:p>
          <a:p>
            <a:r>
              <a:rPr lang="en-US" dirty="0"/>
              <a:t>Mark-recapture is the gold standard, but very low recapture rates</a:t>
            </a:r>
          </a:p>
          <a:p>
            <a:r>
              <a:rPr lang="en-US" dirty="0"/>
              <a:t>In models, often either a small diffusion term or no movement of mosquitoes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FCF602-C715-6777-FF84-72636D268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357" y="1690689"/>
            <a:ext cx="5156812" cy="241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D30B2F-6F1D-41C5-5811-BCAB38E94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188" y="4241083"/>
            <a:ext cx="5509352" cy="2580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C1DC0E-EC37-ABF7-4DDE-0555BBC83F6F}"/>
              </a:ext>
            </a:extLst>
          </p:cNvPr>
          <p:cNvSpPr txBox="1"/>
          <p:nvPr/>
        </p:nvSpPr>
        <p:spPr>
          <a:xfrm>
            <a:off x="8978747" y="688271"/>
            <a:ext cx="4519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global assembly of adult female mosquito</a:t>
            </a:r>
          </a:p>
          <a:p>
            <a:r>
              <a:rPr lang="en-US" dirty="0"/>
              <a:t>mark-release-recapture data to inform the control</a:t>
            </a:r>
          </a:p>
          <a:p>
            <a:r>
              <a:rPr lang="en-US" dirty="0"/>
              <a:t>of mosquito-borne pathogens</a:t>
            </a:r>
          </a:p>
        </p:txBody>
      </p:sp>
    </p:spTree>
    <p:extLst>
      <p:ext uri="{BB962C8B-B14F-4D97-AF65-F5344CB8AC3E}">
        <p14:creationId xmlns:p14="http://schemas.microsoft.com/office/powerpoint/2010/main" val="4138973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DD93-FEF7-4409-A9B3-A813301F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69099-FCC1-37E2-CDAD-6018F504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models are useful when you have short, frequent trips and no change of residence</a:t>
            </a:r>
          </a:p>
          <a:p>
            <a:r>
              <a:rPr lang="en-US" dirty="0"/>
              <a:t>We ultimately choose the model formulation last</a:t>
            </a:r>
          </a:p>
          <a:p>
            <a:pPr lvl="1"/>
            <a:r>
              <a:rPr lang="en-US" dirty="0"/>
              <a:t>What data do you have? What communities are you modeling? What interventions are you considering?</a:t>
            </a:r>
          </a:p>
          <a:p>
            <a:r>
              <a:rPr lang="en-US" dirty="0"/>
              <a:t>There are various sources of mobility data, each with pros/cons</a:t>
            </a:r>
          </a:p>
          <a:p>
            <a:pPr lvl="1"/>
            <a:r>
              <a:rPr lang="en-US" dirty="0"/>
              <a:t>Mobility models can also work well, in place of these datasets</a:t>
            </a:r>
          </a:p>
          <a:p>
            <a:pPr lvl="1"/>
            <a:r>
              <a:rPr lang="en-US" dirty="0"/>
              <a:t>No one clear answer, but it depends on the data available, and their quality</a:t>
            </a:r>
          </a:p>
        </p:txBody>
      </p:sp>
    </p:spTree>
    <p:extLst>
      <p:ext uri="{BB962C8B-B14F-4D97-AF65-F5344CB8AC3E}">
        <p14:creationId xmlns:p14="http://schemas.microsoft.com/office/powerpoint/2010/main" val="2043071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CD0B-8EC3-7744-A67C-89F9D56E7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743B5-CC46-8A4F-9213-722D2BB8D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8517" cy="4351338"/>
          </a:xfrm>
        </p:spPr>
        <p:txBody>
          <a:bodyPr>
            <a:normAutofit/>
          </a:bodyPr>
          <a:lstStyle/>
          <a:p>
            <a:r>
              <a:rPr lang="en-US" dirty="0"/>
              <a:t>Associate people with a resident patch, but model exposure in other patches</a:t>
            </a:r>
          </a:p>
          <a:p>
            <a:pPr lvl="1"/>
            <a:r>
              <a:rPr lang="en-US" dirty="0"/>
              <a:t>Always associated with home patch</a:t>
            </a:r>
          </a:p>
          <a:p>
            <a:r>
              <a:rPr lang="en-US" dirty="0"/>
              <a:t>Shorter-distance spread and mobility: Neighborhoods, nearby cities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0C488-ADDA-004F-AF73-35F3B2360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158" y="1027906"/>
            <a:ext cx="4673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8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25035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1178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9B0B06-99AC-4B4E-8932-70E7ACB67797}"/>
              </a:ext>
            </a:extLst>
          </p:cNvPr>
          <p:cNvCxnSpPr/>
          <p:nvPr/>
        </p:nvCxnSpPr>
        <p:spPr>
          <a:xfrm flipH="1">
            <a:off x="3334622" y="2015432"/>
            <a:ext cx="4274868" cy="172625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03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551A3-4851-9748-9C7D-EF2B18F5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exposure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F9FCA-DCF0-2F48-8B16-C764AB270D8C}"/>
              </a:ext>
            </a:extLst>
          </p:cNvPr>
          <p:cNvSpPr/>
          <p:nvPr/>
        </p:nvSpPr>
        <p:spPr>
          <a:xfrm>
            <a:off x="1587062" y="3268717"/>
            <a:ext cx="2427890" cy="2112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935BDB-1591-1740-9A27-6AC687700956}"/>
              </a:ext>
            </a:extLst>
          </p:cNvPr>
          <p:cNvSpPr/>
          <p:nvPr/>
        </p:nvSpPr>
        <p:spPr>
          <a:xfrm>
            <a:off x="7131268" y="1027906"/>
            <a:ext cx="2427890" cy="21125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3749D9-0710-9E45-819F-33BF8AF60E1D}"/>
              </a:ext>
            </a:extLst>
          </p:cNvPr>
          <p:cNvSpPr/>
          <p:nvPr/>
        </p:nvSpPr>
        <p:spPr>
          <a:xfrm>
            <a:off x="5749160" y="4001294"/>
            <a:ext cx="2427890" cy="21125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E8ED586D-B30F-2B4C-8F39-E8EB8893ABD8}"/>
              </a:ext>
            </a:extLst>
          </p:cNvPr>
          <p:cNvSpPr/>
          <p:nvPr/>
        </p:nvSpPr>
        <p:spPr>
          <a:xfrm>
            <a:off x="1965433" y="169216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miley Face 29">
            <a:extLst>
              <a:ext uri="{FF2B5EF4-FFF2-40B4-BE49-F238E27FC236}">
                <a16:creationId xmlns:a16="http://schemas.microsoft.com/office/drawing/2014/main" id="{3869F895-7924-4A4C-AE27-671ED3DC7030}"/>
              </a:ext>
            </a:extLst>
          </p:cNvPr>
          <p:cNvSpPr/>
          <p:nvPr/>
        </p:nvSpPr>
        <p:spPr>
          <a:xfrm>
            <a:off x="1965432" y="229265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3D3B1B-10FB-9B4E-BFAD-79CA1B229481}"/>
              </a:ext>
            </a:extLst>
          </p:cNvPr>
          <p:cNvSpPr txBox="1"/>
          <p:nvPr/>
        </p:nvSpPr>
        <p:spPr>
          <a:xfrm>
            <a:off x="2364613" y="2298894"/>
            <a:ext cx="9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F5730D-A279-5E43-9D79-169586B5F21C}"/>
              </a:ext>
            </a:extLst>
          </p:cNvPr>
          <p:cNvSpPr txBox="1"/>
          <p:nvPr/>
        </p:nvSpPr>
        <p:spPr>
          <a:xfrm>
            <a:off x="2334394" y="171451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Susceptible</a:t>
            </a: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BB1A785A-1D4F-D542-9A84-08C16E7F376F}"/>
              </a:ext>
            </a:extLst>
          </p:cNvPr>
          <p:cNvSpPr/>
          <p:nvPr/>
        </p:nvSpPr>
        <p:spPr>
          <a:xfrm>
            <a:off x="2364613" y="466519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FF25489B-7927-5E4D-87B0-AE88244930EA}"/>
              </a:ext>
            </a:extLst>
          </p:cNvPr>
          <p:cNvSpPr/>
          <p:nvPr/>
        </p:nvSpPr>
        <p:spPr>
          <a:xfrm>
            <a:off x="2617075" y="3529020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ADC3A2FF-4F6A-C14B-8A93-9C40EB9CB72E}"/>
              </a:ext>
            </a:extLst>
          </p:cNvPr>
          <p:cNvSpPr/>
          <p:nvPr/>
        </p:nvSpPr>
        <p:spPr>
          <a:xfrm>
            <a:off x="1865370" y="4011728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9EAA0C08-D98F-2842-8EAB-4AA854B9087A}"/>
              </a:ext>
            </a:extLst>
          </p:cNvPr>
          <p:cNvSpPr/>
          <p:nvPr/>
        </p:nvSpPr>
        <p:spPr>
          <a:xfrm>
            <a:off x="2860126" y="440579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160C562C-AD4D-4941-BEE7-76B7C289A3B6}"/>
              </a:ext>
            </a:extLst>
          </p:cNvPr>
          <p:cNvSpPr/>
          <p:nvPr/>
        </p:nvSpPr>
        <p:spPr>
          <a:xfrm>
            <a:off x="3179163" y="3869206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E22024AA-7AF0-6B4E-92A6-61837235A791}"/>
              </a:ext>
            </a:extLst>
          </p:cNvPr>
          <p:cNvSpPr/>
          <p:nvPr/>
        </p:nvSpPr>
        <p:spPr>
          <a:xfrm>
            <a:off x="7330964" y="131511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D4A5206D-724E-8242-891C-DEC83ABE9300}"/>
              </a:ext>
            </a:extLst>
          </p:cNvPr>
          <p:cNvSpPr/>
          <p:nvPr/>
        </p:nvSpPr>
        <p:spPr>
          <a:xfrm>
            <a:off x="7782906" y="1750075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67490ECD-7A75-274D-9DE1-1356D3386DD8}"/>
              </a:ext>
            </a:extLst>
          </p:cNvPr>
          <p:cNvSpPr/>
          <p:nvPr/>
        </p:nvSpPr>
        <p:spPr>
          <a:xfrm>
            <a:off x="7514895" y="2363710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4CC604E6-23FC-AB4A-9553-6712B64D8B1B}"/>
              </a:ext>
            </a:extLst>
          </p:cNvPr>
          <p:cNvSpPr/>
          <p:nvPr/>
        </p:nvSpPr>
        <p:spPr>
          <a:xfrm>
            <a:off x="8563301" y="1876797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>
            <a:extLst>
              <a:ext uri="{FF2B5EF4-FFF2-40B4-BE49-F238E27FC236}">
                <a16:creationId xmlns:a16="http://schemas.microsoft.com/office/drawing/2014/main" id="{29CF8BFB-BA13-9E44-ACC9-200C7E990EC0}"/>
              </a:ext>
            </a:extLst>
          </p:cNvPr>
          <p:cNvSpPr/>
          <p:nvPr/>
        </p:nvSpPr>
        <p:spPr>
          <a:xfrm>
            <a:off x="8445061" y="137450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miley Face 42">
            <a:extLst>
              <a:ext uri="{FF2B5EF4-FFF2-40B4-BE49-F238E27FC236}">
                <a16:creationId xmlns:a16="http://schemas.microsoft.com/office/drawing/2014/main" id="{6084426E-69D7-1540-A5C3-F2D887D97140}"/>
              </a:ext>
            </a:extLst>
          </p:cNvPr>
          <p:cNvSpPr/>
          <p:nvPr/>
        </p:nvSpPr>
        <p:spPr>
          <a:xfrm>
            <a:off x="6096000" y="438729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miley Face 43">
            <a:extLst>
              <a:ext uri="{FF2B5EF4-FFF2-40B4-BE49-F238E27FC236}">
                <a16:creationId xmlns:a16="http://schemas.microsoft.com/office/drawing/2014/main" id="{D96BB4AF-3B18-9F41-BA73-59FAC511A1FE}"/>
              </a:ext>
            </a:extLst>
          </p:cNvPr>
          <p:cNvSpPr/>
          <p:nvPr/>
        </p:nvSpPr>
        <p:spPr>
          <a:xfrm>
            <a:off x="6963105" y="4136875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9D4945E-6826-4446-A2BC-2A15E298D1CA}"/>
              </a:ext>
            </a:extLst>
          </p:cNvPr>
          <p:cNvSpPr/>
          <p:nvPr/>
        </p:nvSpPr>
        <p:spPr>
          <a:xfrm>
            <a:off x="6426862" y="5385853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>
            <a:extLst>
              <a:ext uri="{FF2B5EF4-FFF2-40B4-BE49-F238E27FC236}">
                <a16:creationId xmlns:a16="http://schemas.microsoft.com/office/drawing/2014/main" id="{BA25FFA7-E299-5249-B198-6EDAA5A8A32B}"/>
              </a:ext>
            </a:extLst>
          </p:cNvPr>
          <p:cNvSpPr/>
          <p:nvPr/>
        </p:nvSpPr>
        <p:spPr>
          <a:xfrm>
            <a:off x="6794725" y="4869452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F21AB6E9-BE8A-7D4B-9380-762B545219CE}"/>
              </a:ext>
            </a:extLst>
          </p:cNvPr>
          <p:cNvSpPr/>
          <p:nvPr/>
        </p:nvSpPr>
        <p:spPr>
          <a:xfrm>
            <a:off x="7415043" y="5469589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>
            <a:extLst>
              <a:ext uri="{FF2B5EF4-FFF2-40B4-BE49-F238E27FC236}">
                <a16:creationId xmlns:a16="http://schemas.microsoft.com/office/drawing/2014/main" id="{053D71EC-E2C4-3B43-8ECA-AE3BA53D0C90}"/>
              </a:ext>
            </a:extLst>
          </p:cNvPr>
          <p:cNvSpPr/>
          <p:nvPr/>
        </p:nvSpPr>
        <p:spPr>
          <a:xfrm>
            <a:off x="7366434" y="4575084"/>
            <a:ext cx="367863" cy="375571"/>
          </a:xfrm>
          <a:prstGeom prst="smileyFac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>
            <a:extLst>
              <a:ext uri="{FF2B5EF4-FFF2-40B4-BE49-F238E27FC236}">
                <a16:creationId xmlns:a16="http://schemas.microsoft.com/office/drawing/2014/main" id="{473A156A-84D8-E44E-9A2C-1A96D562FE1A}"/>
              </a:ext>
            </a:extLst>
          </p:cNvPr>
          <p:cNvSpPr/>
          <p:nvPr/>
        </p:nvSpPr>
        <p:spPr>
          <a:xfrm>
            <a:off x="2453949" y="4097106"/>
            <a:ext cx="367863" cy="375571"/>
          </a:xfrm>
          <a:prstGeom prst="smileyFac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3C51225-70AE-9049-9764-6FF33E58FD1A}"/>
              </a:ext>
            </a:extLst>
          </p:cNvPr>
          <p:cNvGraphicFramePr/>
          <p:nvPr/>
        </p:nvGraphicFramePr>
        <p:xfrm>
          <a:off x="3215728" y="4512446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32B88E8C-3458-C64A-86FE-F5C1A23A5275}"/>
              </a:ext>
            </a:extLst>
          </p:cNvPr>
          <p:cNvGraphicFramePr/>
          <p:nvPr/>
        </p:nvGraphicFramePr>
        <p:xfrm>
          <a:off x="7989718" y="2015432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0" name="Chart 49">
            <a:extLst>
              <a:ext uri="{FF2B5EF4-FFF2-40B4-BE49-F238E27FC236}">
                <a16:creationId xmlns:a16="http://schemas.microsoft.com/office/drawing/2014/main" id="{1E6E76FE-15F8-CC45-986B-1F90E7CD4D6A}"/>
              </a:ext>
            </a:extLst>
          </p:cNvPr>
          <p:cNvGraphicFramePr/>
          <p:nvPr/>
        </p:nvGraphicFramePr>
        <p:xfrm>
          <a:off x="5673070" y="5275913"/>
          <a:ext cx="789812" cy="971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9B0B06-99AC-4B4E-8932-70E7ACB67797}"/>
              </a:ext>
            </a:extLst>
          </p:cNvPr>
          <p:cNvCxnSpPr>
            <a:cxnSpLocks/>
          </p:cNvCxnSpPr>
          <p:nvPr/>
        </p:nvCxnSpPr>
        <p:spPr>
          <a:xfrm flipV="1">
            <a:off x="2860126" y="2668226"/>
            <a:ext cx="4506308" cy="1468649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42229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theme" id="{AB72DDDC-9FD6-F841-AAB6-D56E0A0EFB1B}" vid="{A1E75BA0-D33C-4041-A9DC-DA74400011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theme</Template>
  <TotalTime>1066</TotalTime>
  <Words>1709</Words>
  <Application>Microsoft Macintosh PowerPoint</Application>
  <PresentationFormat>Widescreen</PresentationFormat>
  <Paragraphs>282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Aptos</vt:lpstr>
      <vt:lpstr>Arial</vt:lpstr>
      <vt:lpstr>Cambria Math</vt:lpstr>
      <vt:lpstr>ElsevierGulliver</vt:lpstr>
      <vt:lpstr>ElsevierSans</vt:lpstr>
      <vt:lpstr>Franklin Gothic Book</vt:lpstr>
      <vt:lpstr>Franklin Gothic Medium</vt:lpstr>
      <vt:lpstr>Helvetica</vt:lpstr>
      <vt:lpstr>Open Sans</vt:lpstr>
      <vt:lpstr>Lecture theme</vt:lpstr>
      <vt:lpstr>Spatial Models 2</vt:lpstr>
      <vt:lpstr>Today</vt:lpstr>
      <vt:lpstr>PowerPoint Presentation</vt:lpstr>
      <vt:lpstr>PowerPoint Presentation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Changing exposure</vt:lpstr>
      <vt:lpstr>Two ways to account for space &amp; mobility</vt:lpstr>
      <vt:lpstr>Worksheet discussion</vt:lpstr>
      <vt:lpstr>How do we use mobility to combat disease?</vt:lpstr>
      <vt:lpstr>Which is more appropriate?</vt:lpstr>
      <vt:lpstr>The other pieces…</vt:lpstr>
      <vt:lpstr>The other pieces…</vt:lpstr>
      <vt:lpstr>The other pieces…</vt:lpstr>
      <vt:lpstr>Spatial variation in transmission</vt:lpstr>
      <vt:lpstr>PowerPoint Presentation</vt:lpstr>
      <vt:lpstr>Putting the pieces together…</vt:lpstr>
      <vt:lpstr>Europe in a multipatch SEIR model</vt:lpstr>
      <vt:lpstr>Europe in a multipatch SEIR model</vt:lpstr>
      <vt:lpstr>Movement between countries</vt:lpstr>
      <vt:lpstr>Relative rates of transmission per country</vt:lpstr>
      <vt:lpstr>Lockdown effectiveness</vt:lpstr>
      <vt:lpstr>PowerPoint Presentation</vt:lpstr>
      <vt:lpstr>Where could I find data?</vt:lpstr>
      <vt:lpstr>Where could I find data?</vt:lpstr>
      <vt:lpstr>PowerPoint Presentation</vt:lpstr>
      <vt:lpstr>Travel history surveys</vt:lpstr>
      <vt:lpstr>PowerPoint Presentation</vt:lpstr>
      <vt:lpstr>Census</vt:lpstr>
      <vt:lpstr>PowerPoint Presentation</vt:lpstr>
      <vt:lpstr>Call detail records</vt:lpstr>
      <vt:lpstr>Call detail records</vt:lpstr>
      <vt:lpstr>PowerPoint Presentation</vt:lpstr>
      <vt:lpstr>GPS trackers</vt:lpstr>
      <vt:lpstr>Smartphone data</vt:lpstr>
      <vt:lpstr>What other options do I have?</vt:lpstr>
      <vt:lpstr>Gravity models</vt:lpstr>
      <vt:lpstr>Gravity models</vt:lpstr>
      <vt:lpstr>Radiation models</vt:lpstr>
      <vt:lpstr>What about the mosquitoes?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Ruktanonchai, Nick</dc:creator>
  <cp:lastModifiedBy>Ruktanonchai, Nick</cp:lastModifiedBy>
  <cp:revision>11</cp:revision>
  <dcterms:created xsi:type="dcterms:W3CDTF">2024-03-30T01:29:03Z</dcterms:created>
  <dcterms:modified xsi:type="dcterms:W3CDTF">2024-04-02T10:15:15Z</dcterms:modified>
</cp:coreProperties>
</file>